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5"/>
  </p:notesMasterIdLst>
  <p:sldIdLst>
    <p:sldId id="407" r:id="rId3"/>
    <p:sldId id="256" r:id="rId4"/>
    <p:sldId id="277" r:id="rId5"/>
    <p:sldId id="266" r:id="rId6"/>
    <p:sldId id="611" r:id="rId7"/>
    <p:sldId id="492" r:id="rId8"/>
    <p:sldId id="628" r:id="rId9"/>
    <p:sldId id="629" r:id="rId10"/>
    <p:sldId id="630" r:id="rId11"/>
    <p:sldId id="631" r:id="rId12"/>
    <p:sldId id="632" r:id="rId13"/>
    <p:sldId id="297" r:id="rId14"/>
    <p:sldId id="605" r:id="rId15"/>
    <p:sldId id="644" r:id="rId16"/>
    <p:sldId id="560" r:id="rId17"/>
    <p:sldId id="636" r:id="rId18"/>
    <p:sldId id="606" r:id="rId19"/>
    <p:sldId id="608" r:id="rId20"/>
    <p:sldId id="594" r:id="rId21"/>
    <p:sldId id="552" r:id="rId22"/>
    <p:sldId id="558" r:id="rId23"/>
    <p:sldId id="561" r:id="rId24"/>
    <p:sldId id="524" r:id="rId25"/>
    <p:sldId id="557" r:id="rId26"/>
    <p:sldId id="587" r:id="rId27"/>
    <p:sldId id="645" r:id="rId28"/>
    <p:sldId id="647" r:id="rId29"/>
    <p:sldId id="646" r:id="rId30"/>
    <p:sldId id="648" r:id="rId31"/>
    <p:sldId id="649" r:id="rId32"/>
    <p:sldId id="610" r:id="rId33"/>
    <p:sldId id="562" r:id="rId34"/>
    <p:sldId id="650" r:id="rId35"/>
    <p:sldId id="601" r:id="rId36"/>
    <p:sldId id="603" r:id="rId37"/>
    <p:sldId id="604" r:id="rId38"/>
    <p:sldId id="624" r:id="rId39"/>
    <p:sldId id="625" r:id="rId40"/>
    <p:sldId id="626" r:id="rId41"/>
    <p:sldId id="361" r:id="rId42"/>
    <p:sldId id="3941" r:id="rId43"/>
    <p:sldId id="517"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29"/>
    <p:restoredTop sz="88310"/>
  </p:normalViewPr>
  <p:slideViewPr>
    <p:cSldViewPr snapToGrid="0" snapToObjects="1">
      <p:cViewPr varScale="1">
        <p:scale>
          <a:sx n="114" d="100"/>
          <a:sy n="114" d="100"/>
        </p:scale>
        <p:origin x="102"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92283C-4BD3-4C4A-9FAB-7F42CB919A5E}" type="datetimeFigureOut">
              <a:rPr lang="en-US" smtClean="0"/>
              <a:t>6/22/2024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CD070A-64C2-D14D-92D5-00E6EC534DDC}" type="slidenum">
              <a:rPr lang="en-US" smtClean="0"/>
              <a:t>‹#›</a:t>
            </a:fld>
            <a:endParaRPr lang="en-US" dirty="0"/>
          </a:p>
        </p:txBody>
      </p:sp>
    </p:spTree>
    <p:extLst>
      <p:ext uri="{BB962C8B-B14F-4D97-AF65-F5344CB8AC3E}">
        <p14:creationId xmlns:p14="http://schemas.microsoft.com/office/powerpoint/2010/main" val="3957866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CD070A-64C2-D14D-92D5-00E6EC534DDC}" type="slidenum">
              <a:rPr lang="en-US" smtClean="0"/>
              <a:t>2</a:t>
            </a:fld>
            <a:endParaRPr lang="en-US" dirty="0"/>
          </a:p>
        </p:txBody>
      </p:sp>
    </p:spTree>
    <p:extLst>
      <p:ext uri="{BB962C8B-B14F-4D97-AF65-F5344CB8AC3E}">
        <p14:creationId xmlns:p14="http://schemas.microsoft.com/office/powerpoint/2010/main" val="1390013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13</a:t>
            </a:fld>
            <a:endParaRPr lang="en-US" dirty="0"/>
          </a:p>
        </p:txBody>
      </p:sp>
    </p:spTree>
    <p:extLst>
      <p:ext uri="{BB962C8B-B14F-4D97-AF65-F5344CB8AC3E}">
        <p14:creationId xmlns:p14="http://schemas.microsoft.com/office/powerpoint/2010/main" val="4128418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14</a:t>
            </a:fld>
            <a:endParaRPr lang="en-US" dirty="0"/>
          </a:p>
        </p:txBody>
      </p:sp>
    </p:spTree>
    <p:extLst>
      <p:ext uri="{BB962C8B-B14F-4D97-AF65-F5344CB8AC3E}">
        <p14:creationId xmlns:p14="http://schemas.microsoft.com/office/powerpoint/2010/main" val="19563462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15</a:t>
            </a:fld>
            <a:endParaRPr lang="en-US" dirty="0"/>
          </a:p>
        </p:txBody>
      </p:sp>
    </p:spTree>
    <p:extLst>
      <p:ext uri="{BB962C8B-B14F-4D97-AF65-F5344CB8AC3E}">
        <p14:creationId xmlns:p14="http://schemas.microsoft.com/office/powerpoint/2010/main" val="534592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16</a:t>
            </a:fld>
            <a:endParaRPr lang="en-US" dirty="0"/>
          </a:p>
        </p:txBody>
      </p:sp>
    </p:spTree>
    <p:extLst>
      <p:ext uri="{BB962C8B-B14F-4D97-AF65-F5344CB8AC3E}">
        <p14:creationId xmlns:p14="http://schemas.microsoft.com/office/powerpoint/2010/main" val="532764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17</a:t>
            </a:fld>
            <a:endParaRPr lang="en-US" dirty="0"/>
          </a:p>
        </p:txBody>
      </p:sp>
    </p:spTree>
    <p:extLst>
      <p:ext uri="{BB962C8B-B14F-4D97-AF65-F5344CB8AC3E}">
        <p14:creationId xmlns:p14="http://schemas.microsoft.com/office/powerpoint/2010/main" val="1242000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18</a:t>
            </a:fld>
            <a:endParaRPr lang="en-US" dirty="0"/>
          </a:p>
        </p:txBody>
      </p:sp>
    </p:spTree>
    <p:extLst>
      <p:ext uri="{BB962C8B-B14F-4D97-AF65-F5344CB8AC3E}">
        <p14:creationId xmlns:p14="http://schemas.microsoft.com/office/powerpoint/2010/main" val="7583098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19</a:t>
            </a:fld>
            <a:endParaRPr lang="en-US" dirty="0"/>
          </a:p>
        </p:txBody>
      </p:sp>
    </p:spTree>
    <p:extLst>
      <p:ext uri="{BB962C8B-B14F-4D97-AF65-F5344CB8AC3E}">
        <p14:creationId xmlns:p14="http://schemas.microsoft.com/office/powerpoint/2010/main" val="14773734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20</a:t>
            </a:fld>
            <a:endParaRPr lang="en-US" dirty="0"/>
          </a:p>
        </p:txBody>
      </p:sp>
    </p:spTree>
    <p:extLst>
      <p:ext uri="{BB962C8B-B14F-4D97-AF65-F5344CB8AC3E}">
        <p14:creationId xmlns:p14="http://schemas.microsoft.com/office/powerpoint/2010/main" val="2786309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21</a:t>
            </a:fld>
            <a:endParaRPr lang="en-US" dirty="0"/>
          </a:p>
        </p:txBody>
      </p:sp>
    </p:spTree>
    <p:extLst>
      <p:ext uri="{BB962C8B-B14F-4D97-AF65-F5344CB8AC3E}">
        <p14:creationId xmlns:p14="http://schemas.microsoft.com/office/powerpoint/2010/main" val="35205096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22</a:t>
            </a:fld>
            <a:endParaRPr lang="en-US" dirty="0"/>
          </a:p>
        </p:txBody>
      </p:sp>
    </p:spTree>
    <p:extLst>
      <p:ext uri="{BB962C8B-B14F-4D97-AF65-F5344CB8AC3E}">
        <p14:creationId xmlns:p14="http://schemas.microsoft.com/office/powerpoint/2010/main" val="1728421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CD070A-64C2-D14D-92D5-00E6EC534DDC}" type="slidenum">
              <a:rPr lang="en-US" smtClean="0"/>
              <a:t>3</a:t>
            </a:fld>
            <a:endParaRPr lang="en-US" dirty="0"/>
          </a:p>
        </p:txBody>
      </p:sp>
    </p:spTree>
    <p:extLst>
      <p:ext uri="{BB962C8B-B14F-4D97-AF65-F5344CB8AC3E}">
        <p14:creationId xmlns:p14="http://schemas.microsoft.com/office/powerpoint/2010/main" val="7417401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23</a:t>
            </a:fld>
            <a:endParaRPr lang="en-US" dirty="0"/>
          </a:p>
        </p:txBody>
      </p:sp>
    </p:spTree>
    <p:extLst>
      <p:ext uri="{BB962C8B-B14F-4D97-AF65-F5344CB8AC3E}">
        <p14:creationId xmlns:p14="http://schemas.microsoft.com/office/powerpoint/2010/main" val="19446642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24</a:t>
            </a:fld>
            <a:endParaRPr lang="en-US" dirty="0"/>
          </a:p>
        </p:txBody>
      </p:sp>
    </p:spTree>
    <p:extLst>
      <p:ext uri="{BB962C8B-B14F-4D97-AF65-F5344CB8AC3E}">
        <p14:creationId xmlns:p14="http://schemas.microsoft.com/office/powerpoint/2010/main" val="6508893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25</a:t>
            </a:fld>
            <a:endParaRPr lang="en-US" dirty="0"/>
          </a:p>
        </p:txBody>
      </p:sp>
    </p:spTree>
    <p:extLst>
      <p:ext uri="{BB962C8B-B14F-4D97-AF65-F5344CB8AC3E}">
        <p14:creationId xmlns:p14="http://schemas.microsoft.com/office/powerpoint/2010/main" val="12824378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26</a:t>
            </a:fld>
            <a:endParaRPr lang="en-US" dirty="0"/>
          </a:p>
        </p:txBody>
      </p:sp>
    </p:spTree>
    <p:extLst>
      <p:ext uri="{BB962C8B-B14F-4D97-AF65-F5344CB8AC3E}">
        <p14:creationId xmlns:p14="http://schemas.microsoft.com/office/powerpoint/2010/main" val="3570567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27</a:t>
            </a:fld>
            <a:endParaRPr lang="en-US" dirty="0"/>
          </a:p>
        </p:txBody>
      </p:sp>
    </p:spTree>
    <p:extLst>
      <p:ext uri="{BB962C8B-B14F-4D97-AF65-F5344CB8AC3E}">
        <p14:creationId xmlns:p14="http://schemas.microsoft.com/office/powerpoint/2010/main" val="29428416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28</a:t>
            </a:fld>
            <a:endParaRPr lang="en-US" dirty="0"/>
          </a:p>
        </p:txBody>
      </p:sp>
    </p:spTree>
    <p:extLst>
      <p:ext uri="{BB962C8B-B14F-4D97-AF65-F5344CB8AC3E}">
        <p14:creationId xmlns:p14="http://schemas.microsoft.com/office/powerpoint/2010/main" val="3566805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29</a:t>
            </a:fld>
            <a:endParaRPr lang="en-US" dirty="0"/>
          </a:p>
        </p:txBody>
      </p:sp>
    </p:spTree>
    <p:extLst>
      <p:ext uri="{BB962C8B-B14F-4D97-AF65-F5344CB8AC3E}">
        <p14:creationId xmlns:p14="http://schemas.microsoft.com/office/powerpoint/2010/main" val="17167007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30</a:t>
            </a:fld>
            <a:endParaRPr lang="en-US" dirty="0"/>
          </a:p>
        </p:txBody>
      </p:sp>
    </p:spTree>
    <p:extLst>
      <p:ext uri="{BB962C8B-B14F-4D97-AF65-F5344CB8AC3E}">
        <p14:creationId xmlns:p14="http://schemas.microsoft.com/office/powerpoint/2010/main" val="25164506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31</a:t>
            </a:fld>
            <a:endParaRPr lang="en-US" dirty="0"/>
          </a:p>
        </p:txBody>
      </p:sp>
    </p:spTree>
    <p:extLst>
      <p:ext uri="{BB962C8B-B14F-4D97-AF65-F5344CB8AC3E}">
        <p14:creationId xmlns:p14="http://schemas.microsoft.com/office/powerpoint/2010/main" val="22513330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32</a:t>
            </a:fld>
            <a:endParaRPr lang="en-US" dirty="0"/>
          </a:p>
        </p:txBody>
      </p:sp>
    </p:spTree>
    <p:extLst>
      <p:ext uri="{BB962C8B-B14F-4D97-AF65-F5344CB8AC3E}">
        <p14:creationId xmlns:p14="http://schemas.microsoft.com/office/powerpoint/2010/main" val="407473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5</a:t>
            </a:fld>
            <a:endParaRPr lang="en-US" dirty="0"/>
          </a:p>
        </p:txBody>
      </p:sp>
    </p:spTree>
    <p:extLst>
      <p:ext uri="{BB962C8B-B14F-4D97-AF65-F5344CB8AC3E}">
        <p14:creationId xmlns:p14="http://schemas.microsoft.com/office/powerpoint/2010/main" val="4543738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33</a:t>
            </a:fld>
            <a:endParaRPr lang="en-US" dirty="0"/>
          </a:p>
        </p:txBody>
      </p:sp>
    </p:spTree>
    <p:extLst>
      <p:ext uri="{BB962C8B-B14F-4D97-AF65-F5344CB8AC3E}">
        <p14:creationId xmlns:p14="http://schemas.microsoft.com/office/powerpoint/2010/main" val="9220151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34</a:t>
            </a:fld>
            <a:endParaRPr lang="en-US" dirty="0"/>
          </a:p>
        </p:txBody>
      </p:sp>
    </p:spTree>
    <p:extLst>
      <p:ext uri="{BB962C8B-B14F-4D97-AF65-F5344CB8AC3E}">
        <p14:creationId xmlns:p14="http://schemas.microsoft.com/office/powerpoint/2010/main" val="21350939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35</a:t>
            </a:fld>
            <a:endParaRPr lang="en-US" dirty="0"/>
          </a:p>
        </p:txBody>
      </p:sp>
    </p:spTree>
    <p:extLst>
      <p:ext uri="{BB962C8B-B14F-4D97-AF65-F5344CB8AC3E}">
        <p14:creationId xmlns:p14="http://schemas.microsoft.com/office/powerpoint/2010/main" val="13146763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36</a:t>
            </a:fld>
            <a:endParaRPr lang="en-US" dirty="0"/>
          </a:p>
        </p:txBody>
      </p:sp>
    </p:spTree>
    <p:extLst>
      <p:ext uri="{BB962C8B-B14F-4D97-AF65-F5344CB8AC3E}">
        <p14:creationId xmlns:p14="http://schemas.microsoft.com/office/powerpoint/2010/main" val="1099382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37</a:t>
            </a:fld>
            <a:endParaRPr lang="en-US" dirty="0"/>
          </a:p>
        </p:txBody>
      </p:sp>
    </p:spTree>
    <p:extLst>
      <p:ext uri="{BB962C8B-B14F-4D97-AF65-F5344CB8AC3E}">
        <p14:creationId xmlns:p14="http://schemas.microsoft.com/office/powerpoint/2010/main" val="12896527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38</a:t>
            </a:fld>
            <a:endParaRPr lang="en-US" dirty="0"/>
          </a:p>
        </p:txBody>
      </p:sp>
    </p:spTree>
    <p:extLst>
      <p:ext uri="{BB962C8B-B14F-4D97-AF65-F5344CB8AC3E}">
        <p14:creationId xmlns:p14="http://schemas.microsoft.com/office/powerpoint/2010/main" val="5114600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39</a:t>
            </a:fld>
            <a:endParaRPr lang="en-US" dirty="0"/>
          </a:p>
        </p:txBody>
      </p:sp>
    </p:spTree>
    <p:extLst>
      <p:ext uri="{BB962C8B-B14F-4D97-AF65-F5344CB8AC3E}">
        <p14:creationId xmlns:p14="http://schemas.microsoft.com/office/powerpoint/2010/main" val="3487705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CD070A-64C2-D14D-92D5-00E6EC534DD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6119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6</a:t>
            </a:fld>
            <a:endParaRPr lang="en-US" dirty="0"/>
          </a:p>
        </p:txBody>
      </p:sp>
    </p:spTree>
    <p:extLst>
      <p:ext uri="{BB962C8B-B14F-4D97-AF65-F5344CB8AC3E}">
        <p14:creationId xmlns:p14="http://schemas.microsoft.com/office/powerpoint/2010/main" val="2702072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7</a:t>
            </a:fld>
            <a:endParaRPr lang="en-US" dirty="0"/>
          </a:p>
        </p:txBody>
      </p:sp>
    </p:spTree>
    <p:extLst>
      <p:ext uri="{BB962C8B-B14F-4D97-AF65-F5344CB8AC3E}">
        <p14:creationId xmlns:p14="http://schemas.microsoft.com/office/powerpoint/2010/main" val="107453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8</a:t>
            </a:fld>
            <a:endParaRPr lang="en-US" dirty="0"/>
          </a:p>
        </p:txBody>
      </p:sp>
    </p:spTree>
    <p:extLst>
      <p:ext uri="{BB962C8B-B14F-4D97-AF65-F5344CB8AC3E}">
        <p14:creationId xmlns:p14="http://schemas.microsoft.com/office/powerpoint/2010/main" val="613057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9</a:t>
            </a:fld>
            <a:endParaRPr lang="en-US" dirty="0"/>
          </a:p>
        </p:txBody>
      </p:sp>
    </p:spTree>
    <p:extLst>
      <p:ext uri="{BB962C8B-B14F-4D97-AF65-F5344CB8AC3E}">
        <p14:creationId xmlns:p14="http://schemas.microsoft.com/office/powerpoint/2010/main" val="2903267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10</a:t>
            </a:fld>
            <a:endParaRPr lang="en-US" dirty="0"/>
          </a:p>
        </p:txBody>
      </p:sp>
    </p:spTree>
    <p:extLst>
      <p:ext uri="{BB962C8B-B14F-4D97-AF65-F5344CB8AC3E}">
        <p14:creationId xmlns:p14="http://schemas.microsoft.com/office/powerpoint/2010/main" val="622562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5CD070A-64C2-D14D-92D5-00E6EC534DDC}" type="slidenum">
              <a:rPr lang="en-US" smtClean="0"/>
              <a:t>11</a:t>
            </a:fld>
            <a:endParaRPr lang="en-US" dirty="0"/>
          </a:p>
        </p:txBody>
      </p:sp>
    </p:spTree>
    <p:extLst>
      <p:ext uri="{BB962C8B-B14F-4D97-AF65-F5344CB8AC3E}">
        <p14:creationId xmlns:p14="http://schemas.microsoft.com/office/powerpoint/2010/main" val="360575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2C515-999E-6A4B-A215-B312D0FBD2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BD3AF4-69AE-294D-8CE5-A3831310F4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4CFCD4-98AE-BE4B-A328-F5F29462ABDF}"/>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5" name="Footer Placeholder 4">
            <a:extLst>
              <a:ext uri="{FF2B5EF4-FFF2-40B4-BE49-F238E27FC236}">
                <a16:creationId xmlns:a16="http://schemas.microsoft.com/office/drawing/2014/main" id="{F0D7C02F-6F6B-4E42-ADEF-AE856600CF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8AC38A5-88AF-3D45-8A87-9625B505CF99}"/>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2668459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59A96-3EBB-214B-83C9-714954CD33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0F82B9-B892-D745-909C-FA64E0F452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4D234A-864E-4447-B5B8-4F0F884FC21F}"/>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5" name="Footer Placeholder 4">
            <a:extLst>
              <a:ext uri="{FF2B5EF4-FFF2-40B4-BE49-F238E27FC236}">
                <a16:creationId xmlns:a16="http://schemas.microsoft.com/office/drawing/2014/main" id="{6CC40254-3C1E-CC43-8DA2-4E4A60A1A6E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A87137A-3FC9-B24C-982B-4B1C8ED3E562}"/>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3982136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D8854E-46FB-6C40-A8A8-780849A6EC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AE6D04-53BC-064C-AAC0-BFBE61E20D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145A44-67E6-4249-838D-8EDE61DECFD4}"/>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5" name="Footer Placeholder 4">
            <a:extLst>
              <a:ext uri="{FF2B5EF4-FFF2-40B4-BE49-F238E27FC236}">
                <a16:creationId xmlns:a16="http://schemas.microsoft.com/office/drawing/2014/main" id="{06A85B45-08D1-194A-BE42-6B8E51BC7D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143AEE1-9130-4C47-BEFA-A0A8E9E82455}"/>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3954751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2C515-999E-6A4B-A215-B312D0FBD2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BD3AF4-69AE-294D-8CE5-A3831310F4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4CFCD4-98AE-BE4B-A328-F5F29462ABDF}"/>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5" name="Footer Placeholder 4">
            <a:extLst>
              <a:ext uri="{FF2B5EF4-FFF2-40B4-BE49-F238E27FC236}">
                <a16:creationId xmlns:a16="http://schemas.microsoft.com/office/drawing/2014/main" id="{F0D7C02F-6F6B-4E42-ADEF-AE856600CF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AC38A5-88AF-3D45-8A87-9625B505CF99}"/>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388069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E163B-FB15-D24D-A59D-53C366E225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416621-105F-284A-94A0-0EA6AA1D91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FE7EF-5B80-9D4D-BDD2-A42DAB31E35E}"/>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5" name="Footer Placeholder 4">
            <a:extLst>
              <a:ext uri="{FF2B5EF4-FFF2-40B4-BE49-F238E27FC236}">
                <a16:creationId xmlns:a16="http://schemas.microsoft.com/office/drawing/2014/main" id="{84EBFA61-2BEF-5B4A-A2AE-AFFC71E37F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59C063-23C7-764E-A746-248C70D9631F}"/>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3585843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64FA-4D09-B746-AEF2-66F98B997C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AAFB0D-EFD7-BE45-9040-094224DCB1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988156-2913-F64D-B304-DBD5A34598F8}"/>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5" name="Footer Placeholder 4">
            <a:extLst>
              <a:ext uri="{FF2B5EF4-FFF2-40B4-BE49-F238E27FC236}">
                <a16:creationId xmlns:a16="http://schemas.microsoft.com/office/drawing/2014/main" id="{FD2732A3-595F-E44F-8A78-C341083212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5E3A54-FB55-274B-ADCA-1159298BCCAA}"/>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1751729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CA5EB-BAC8-714B-8C14-1894330360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13BCE-1F24-5D4A-B7B7-F788AF5947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FA791B-346A-1B4F-8062-6E7F73A31D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0B4D34-5FBD-E241-8E5C-BF59E3365BE2}"/>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6" name="Footer Placeholder 5">
            <a:extLst>
              <a:ext uri="{FF2B5EF4-FFF2-40B4-BE49-F238E27FC236}">
                <a16:creationId xmlns:a16="http://schemas.microsoft.com/office/drawing/2014/main" id="{CAB9B1FF-85A7-0D41-ADC5-5F24B3BDB4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CADF45-E6C5-A640-9AA2-779B8AC8F48E}"/>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3843856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13FDD-4FCE-D740-97A5-A748173EF7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7B3D61-8858-DB4F-92A3-BE0BDD2FB3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C285A6-68BF-6D44-A2B5-CE101924A4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1EE68-0874-9541-AB71-E11A04580D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102A54-B936-264D-B2B8-1A5D9EDA8E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3C820-C1C7-FA4A-99E0-57C1F6BE7D55}"/>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8" name="Footer Placeholder 7">
            <a:extLst>
              <a:ext uri="{FF2B5EF4-FFF2-40B4-BE49-F238E27FC236}">
                <a16:creationId xmlns:a16="http://schemas.microsoft.com/office/drawing/2014/main" id="{D097F2F6-C02D-1A47-A757-4F831C855E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4B7214-5F45-E046-9982-051AE5017403}"/>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1971076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94642-C6DB-7846-A775-4F4A69CAAE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85DA78-072F-AD44-83B0-F8F0EE0FFCB2}"/>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4" name="Footer Placeholder 3">
            <a:extLst>
              <a:ext uri="{FF2B5EF4-FFF2-40B4-BE49-F238E27FC236}">
                <a16:creationId xmlns:a16="http://schemas.microsoft.com/office/drawing/2014/main" id="{7DB81187-6848-C846-862F-B52F343732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2CD280-07F8-FD4C-B3B9-4147A489400A}"/>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34121550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06503C-9E11-1745-9758-E9ADD4C01413}"/>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3" name="Footer Placeholder 2">
            <a:extLst>
              <a:ext uri="{FF2B5EF4-FFF2-40B4-BE49-F238E27FC236}">
                <a16:creationId xmlns:a16="http://schemas.microsoft.com/office/drawing/2014/main" id="{D94E15BF-5C9D-9D47-B249-8F2A4AA66E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7E81D9-8A49-B546-AE42-049EE38FDA54}"/>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199661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67322-A801-AE4C-8BA0-02061D1616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24D53A-2A5B-9B4C-B6D8-0D9512B2C5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2EF578-5357-8448-BE31-9D87FC7CF7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98EABE-F309-C14E-AE7A-EE88AD0B2A9F}"/>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6" name="Footer Placeholder 5">
            <a:extLst>
              <a:ext uri="{FF2B5EF4-FFF2-40B4-BE49-F238E27FC236}">
                <a16:creationId xmlns:a16="http://schemas.microsoft.com/office/drawing/2014/main" id="{94215E26-F283-FD46-9A85-D5B45849E9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588882-D1C7-274A-9E53-7B0DCE0EAB49}"/>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839419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E163B-FB15-D24D-A59D-53C366E225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416621-105F-284A-94A0-0EA6AA1D91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FE7EF-5B80-9D4D-BDD2-A42DAB31E35E}"/>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5" name="Footer Placeholder 4">
            <a:extLst>
              <a:ext uri="{FF2B5EF4-FFF2-40B4-BE49-F238E27FC236}">
                <a16:creationId xmlns:a16="http://schemas.microsoft.com/office/drawing/2014/main" id="{84EBFA61-2BEF-5B4A-A2AE-AFFC71E37F6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59C063-23C7-764E-A746-248C70D9631F}"/>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22614620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7F142-3620-B247-9B76-F54D1D7E34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9F4926-7A11-E341-9434-181E5CF3F2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8F25A2-0ED1-3145-96A0-597F71DAD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EB292E-FC6F-144A-8F83-1AFEFB5A872B}"/>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6" name="Footer Placeholder 5">
            <a:extLst>
              <a:ext uri="{FF2B5EF4-FFF2-40B4-BE49-F238E27FC236}">
                <a16:creationId xmlns:a16="http://schemas.microsoft.com/office/drawing/2014/main" id="{0CC583DE-9377-0447-8384-CFF423A145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AB1AFC-7626-8B47-9CBB-F12591A82F7C}"/>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619449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59A96-3EBB-214B-83C9-714954CD33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0F82B9-B892-D745-909C-FA64E0F452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4D234A-864E-4447-B5B8-4F0F884FC21F}"/>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5" name="Footer Placeholder 4">
            <a:extLst>
              <a:ext uri="{FF2B5EF4-FFF2-40B4-BE49-F238E27FC236}">
                <a16:creationId xmlns:a16="http://schemas.microsoft.com/office/drawing/2014/main" id="{6CC40254-3C1E-CC43-8DA2-4E4A60A1A6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87137A-3FC9-B24C-982B-4B1C8ED3E562}"/>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34322028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D8854E-46FB-6C40-A8A8-780849A6EC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AE6D04-53BC-064C-AAC0-BFBE61E20D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145A44-67E6-4249-838D-8EDE61DECFD4}"/>
              </a:ext>
            </a:extLst>
          </p:cNvPr>
          <p:cNvSpPr>
            <a:spLocks noGrp="1"/>
          </p:cNvSpPr>
          <p:nvPr>
            <p:ph type="dt" sz="half" idx="10"/>
          </p:nvPr>
        </p:nvSpPr>
        <p:spPr/>
        <p:txBody>
          <a:bodyPr/>
          <a:lstStyle/>
          <a:p>
            <a:fld id="{B259D520-8E57-D749-BEF9-77A85100A3C0}" type="datetimeFigureOut">
              <a:rPr lang="en-US" smtClean="0"/>
              <a:t>6/22/2024</a:t>
            </a:fld>
            <a:endParaRPr lang="en-US"/>
          </a:p>
        </p:txBody>
      </p:sp>
      <p:sp>
        <p:nvSpPr>
          <p:cNvPr id="5" name="Footer Placeholder 4">
            <a:extLst>
              <a:ext uri="{FF2B5EF4-FFF2-40B4-BE49-F238E27FC236}">
                <a16:creationId xmlns:a16="http://schemas.microsoft.com/office/drawing/2014/main" id="{06A85B45-08D1-194A-BE42-6B8E51BC7D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3AEE1-9130-4C47-BEFA-A0A8E9E82455}"/>
              </a:ext>
            </a:extLst>
          </p:cNvPr>
          <p:cNvSpPr>
            <a:spLocks noGrp="1"/>
          </p:cNvSpPr>
          <p:nvPr>
            <p:ph type="sldNum" sz="quarter" idx="12"/>
          </p:nvPr>
        </p:nvSpPr>
        <p:spPr/>
        <p:txBody>
          <a:bodyPr/>
          <a:lstStyle/>
          <a:p>
            <a:fld id="{670DFBF6-C6C5-F147-B3EC-B527BCB48F97}" type="slidenum">
              <a:rPr lang="en-US" smtClean="0"/>
              <a:t>‹#›</a:t>
            </a:fld>
            <a:endParaRPr lang="en-US"/>
          </a:p>
        </p:txBody>
      </p:sp>
    </p:spTree>
    <p:extLst>
      <p:ext uri="{BB962C8B-B14F-4D97-AF65-F5344CB8AC3E}">
        <p14:creationId xmlns:p14="http://schemas.microsoft.com/office/powerpoint/2010/main" val="98049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64FA-4D09-B746-AEF2-66F98B997C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AAFB0D-EFD7-BE45-9040-094224DCB1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988156-2913-F64D-B304-DBD5A34598F8}"/>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5" name="Footer Placeholder 4">
            <a:extLst>
              <a:ext uri="{FF2B5EF4-FFF2-40B4-BE49-F238E27FC236}">
                <a16:creationId xmlns:a16="http://schemas.microsoft.com/office/drawing/2014/main" id="{FD2732A3-595F-E44F-8A78-C341083212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05E3A54-FB55-274B-ADCA-1159298BCCAA}"/>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2634439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CA5EB-BAC8-714B-8C14-1894330360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13BCE-1F24-5D4A-B7B7-F788AF5947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FA791B-346A-1B4F-8062-6E7F73A31D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0B4D34-5FBD-E241-8E5C-BF59E3365BE2}"/>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6" name="Footer Placeholder 5">
            <a:extLst>
              <a:ext uri="{FF2B5EF4-FFF2-40B4-BE49-F238E27FC236}">
                <a16:creationId xmlns:a16="http://schemas.microsoft.com/office/drawing/2014/main" id="{CAB9B1FF-85A7-0D41-ADC5-5F24B3BDB46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6CADF45-E6C5-A640-9AA2-779B8AC8F48E}"/>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2099579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13FDD-4FCE-D740-97A5-A748173EF7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7B3D61-8858-DB4F-92A3-BE0BDD2FB3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C285A6-68BF-6D44-A2B5-CE101924A4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1EE68-0874-9541-AB71-E11A04580D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102A54-B936-264D-B2B8-1A5D9EDA8E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3C820-C1C7-FA4A-99E0-57C1F6BE7D55}"/>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8" name="Footer Placeholder 7">
            <a:extLst>
              <a:ext uri="{FF2B5EF4-FFF2-40B4-BE49-F238E27FC236}">
                <a16:creationId xmlns:a16="http://schemas.microsoft.com/office/drawing/2014/main" id="{D097F2F6-C02D-1A47-A757-4F831C855EA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74B7214-5F45-E046-9982-051AE5017403}"/>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155191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94642-C6DB-7846-A775-4F4A69CAAE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85DA78-072F-AD44-83B0-F8F0EE0FFCB2}"/>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4" name="Footer Placeholder 3">
            <a:extLst>
              <a:ext uri="{FF2B5EF4-FFF2-40B4-BE49-F238E27FC236}">
                <a16:creationId xmlns:a16="http://schemas.microsoft.com/office/drawing/2014/main" id="{7DB81187-6848-C846-862F-B52F343732D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B2CD280-07F8-FD4C-B3B9-4147A489400A}"/>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1767705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06503C-9E11-1745-9758-E9ADD4C01413}"/>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3" name="Footer Placeholder 2">
            <a:extLst>
              <a:ext uri="{FF2B5EF4-FFF2-40B4-BE49-F238E27FC236}">
                <a16:creationId xmlns:a16="http://schemas.microsoft.com/office/drawing/2014/main" id="{D94E15BF-5C9D-9D47-B249-8F2A4AA66E1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57E81D9-8A49-B546-AE42-049EE38FDA54}"/>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3449215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67322-A801-AE4C-8BA0-02061D1616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24D53A-2A5B-9B4C-B6D8-0D9512B2C5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2EF578-5357-8448-BE31-9D87FC7CF7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98EABE-F309-C14E-AE7A-EE88AD0B2A9F}"/>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6" name="Footer Placeholder 5">
            <a:extLst>
              <a:ext uri="{FF2B5EF4-FFF2-40B4-BE49-F238E27FC236}">
                <a16:creationId xmlns:a16="http://schemas.microsoft.com/office/drawing/2014/main" id="{94215E26-F283-FD46-9A85-D5B45849E9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588882-D1C7-274A-9E53-7B0DCE0EAB49}"/>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3202568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7F142-3620-B247-9B76-F54D1D7E34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9F4926-7A11-E341-9434-181E5CF3F2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C8F25A2-0ED1-3145-96A0-597F71DAD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EB292E-FC6F-144A-8F83-1AFEFB5A872B}"/>
              </a:ext>
            </a:extLst>
          </p:cNvPr>
          <p:cNvSpPr>
            <a:spLocks noGrp="1"/>
          </p:cNvSpPr>
          <p:nvPr>
            <p:ph type="dt" sz="half" idx="10"/>
          </p:nvPr>
        </p:nvSpPr>
        <p:spPr/>
        <p:txBody>
          <a:bodyPr/>
          <a:lstStyle/>
          <a:p>
            <a:fld id="{B259D520-8E57-D749-BEF9-77A85100A3C0}" type="datetimeFigureOut">
              <a:rPr lang="en-US" smtClean="0"/>
              <a:t>6/22/2024</a:t>
            </a:fld>
            <a:endParaRPr lang="en-US" dirty="0"/>
          </a:p>
        </p:txBody>
      </p:sp>
      <p:sp>
        <p:nvSpPr>
          <p:cNvPr id="6" name="Footer Placeholder 5">
            <a:extLst>
              <a:ext uri="{FF2B5EF4-FFF2-40B4-BE49-F238E27FC236}">
                <a16:creationId xmlns:a16="http://schemas.microsoft.com/office/drawing/2014/main" id="{0CC583DE-9377-0447-8384-CFF423A1453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7AB1AFC-7626-8B47-9CBB-F12591A82F7C}"/>
              </a:ext>
            </a:extLst>
          </p:cNvPr>
          <p:cNvSpPr>
            <a:spLocks noGrp="1"/>
          </p:cNvSpPr>
          <p:nvPr>
            <p:ph type="sldNum" sz="quarter" idx="12"/>
          </p:nvPr>
        </p:nvSpPr>
        <p:spPr/>
        <p:txBody>
          <a:bodyPr/>
          <a:lstStyle/>
          <a:p>
            <a:fld id="{670DFBF6-C6C5-F147-B3EC-B527BCB48F97}" type="slidenum">
              <a:rPr lang="en-US" smtClean="0"/>
              <a:t>‹#›</a:t>
            </a:fld>
            <a:endParaRPr lang="en-US" dirty="0"/>
          </a:p>
        </p:txBody>
      </p:sp>
    </p:spTree>
    <p:extLst>
      <p:ext uri="{BB962C8B-B14F-4D97-AF65-F5344CB8AC3E}">
        <p14:creationId xmlns:p14="http://schemas.microsoft.com/office/powerpoint/2010/main" val="3076586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241A96-9FB9-A94E-B76F-099CE487F3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8B3A85-CB32-3E4E-B29F-C39D9A08E2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53AE3B-E030-EE48-BBFB-3449EADD11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9D520-8E57-D749-BEF9-77A85100A3C0}" type="datetimeFigureOut">
              <a:rPr lang="en-US" smtClean="0"/>
              <a:t>6/22/2024</a:t>
            </a:fld>
            <a:endParaRPr lang="en-US" dirty="0"/>
          </a:p>
        </p:txBody>
      </p:sp>
      <p:sp>
        <p:nvSpPr>
          <p:cNvPr id="5" name="Footer Placeholder 4">
            <a:extLst>
              <a:ext uri="{FF2B5EF4-FFF2-40B4-BE49-F238E27FC236}">
                <a16:creationId xmlns:a16="http://schemas.microsoft.com/office/drawing/2014/main" id="{845FB9FD-A8FE-9F4D-99D9-79B6C7E880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BBB6887-6FD4-ED48-8DC4-67584B9ED1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DFBF6-C6C5-F147-B3EC-B527BCB48F97}" type="slidenum">
              <a:rPr lang="en-US" smtClean="0"/>
              <a:t>‹#›</a:t>
            </a:fld>
            <a:endParaRPr lang="en-US" dirty="0"/>
          </a:p>
        </p:txBody>
      </p:sp>
    </p:spTree>
    <p:extLst>
      <p:ext uri="{BB962C8B-B14F-4D97-AF65-F5344CB8AC3E}">
        <p14:creationId xmlns:p14="http://schemas.microsoft.com/office/powerpoint/2010/main" val="4016752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241A96-9FB9-A94E-B76F-099CE487F3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8B3A85-CB32-3E4E-B29F-C39D9A08E2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53AE3B-E030-EE48-BBFB-3449EADD11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9D520-8E57-D749-BEF9-77A85100A3C0}" type="datetimeFigureOut">
              <a:rPr lang="en-US" smtClean="0"/>
              <a:t>6/22/2024</a:t>
            </a:fld>
            <a:endParaRPr lang="en-US"/>
          </a:p>
        </p:txBody>
      </p:sp>
      <p:sp>
        <p:nvSpPr>
          <p:cNvPr id="5" name="Footer Placeholder 4">
            <a:extLst>
              <a:ext uri="{FF2B5EF4-FFF2-40B4-BE49-F238E27FC236}">
                <a16:creationId xmlns:a16="http://schemas.microsoft.com/office/drawing/2014/main" id="{845FB9FD-A8FE-9F4D-99D9-79B6C7E880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BB6887-6FD4-ED48-8DC4-67584B9ED1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DFBF6-C6C5-F147-B3EC-B527BCB48F97}" type="slidenum">
              <a:rPr lang="en-US" smtClean="0"/>
              <a:t>‹#›</a:t>
            </a:fld>
            <a:endParaRPr lang="en-US"/>
          </a:p>
        </p:txBody>
      </p:sp>
    </p:spTree>
    <p:extLst>
      <p:ext uri="{BB962C8B-B14F-4D97-AF65-F5344CB8AC3E}">
        <p14:creationId xmlns:p14="http://schemas.microsoft.com/office/powerpoint/2010/main" val="23890043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8E9F0-C6AD-1E41-8CAE-2FB61121BAD6}"/>
              </a:ext>
            </a:extLst>
          </p:cNvPr>
          <p:cNvSpPr>
            <a:spLocks noGrp="1"/>
          </p:cNvSpPr>
          <p:nvPr>
            <p:ph type="title"/>
          </p:nvPr>
        </p:nvSpPr>
        <p:spPr>
          <a:xfrm>
            <a:off x="838200" y="365126"/>
            <a:ext cx="10515600" cy="773864"/>
          </a:xfrm>
        </p:spPr>
        <p:txBody>
          <a:bodyPr/>
          <a:lstStyle/>
          <a:p>
            <a:pPr algn="ctr"/>
            <a:r>
              <a:rPr lang="en-US" dirty="0">
                <a:solidFill>
                  <a:schemeClr val="bg1"/>
                </a:solidFill>
              </a:rPr>
              <a:t>THE BEREKHU</a:t>
            </a:r>
          </a:p>
        </p:txBody>
      </p:sp>
      <p:sp>
        <p:nvSpPr>
          <p:cNvPr id="3" name="Content Placeholder 2">
            <a:extLst>
              <a:ext uri="{FF2B5EF4-FFF2-40B4-BE49-F238E27FC236}">
                <a16:creationId xmlns:a16="http://schemas.microsoft.com/office/drawing/2014/main" id="{514B0FB3-CC46-D44F-ACB5-F49DBD04906B}"/>
              </a:ext>
            </a:extLst>
          </p:cNvPr>
          <p:cNvSpPr>
            <a:spLocks noGrp="1"/>
          </p:cNvSpPr>
          <p:nvPr>
            <p:ph idx="1"/>
          </p:nvPr>
        </p:nvSpPr>
        <p:spPr>
          <a:xfrm>
            <a:off x="112295" y="1010652"/>
            <a:ext cx="11903241" cy="5662863"/>
          </a:xfrm>
          <a:noFill/>
        </p:spPr>
        <p:txBody>
          <a:bodyPr>
            <a:normAutofit lnSpcReduction="10000"/>
          </a:bodyPr>
          <a:lstStyle/>
          <a:p>
            <a:pPr marL="0" indent="0" algn="ctr">
              <a:buNone/>
            </a:pPr>
            <a:r>
              <a:rPr lang="en-US" sz="2400" i="1" dirty="0">
                <a:solidFill>
                  <a:schemeClr val="bg1"/>
                </a:solidFill>
              </a:rPr>
              <a:t>LEADER / OLAH</a:t>
            </a:r>
          </a:p>
          <a:p>
            <a:pPr marL="0" indent="0" algn="ctr">
              <a:buNone/>
            </a:pPr>
            <a:endParaRPr lang="en-US" sz="2400" dirty="0">
              <a:solidFill>
                <a:schemeClr val="bg1"/>
              </a:solidFill>
            </a:endParaRPr>
          </a:p>
          <a:p>
            <a:pPr marL="0" indent="0" algn="ctr">
              <a:buNone/>
            </a:pPr>
            <a:r>
              <a:rPr lang="en-US" sz="3600" dirty="0">
                <a:solidFill>
                  <a:schemeClr val="bg1"/>
                </a:solidFill>
              </a:rPr>
              <a:t>BAREKHU ET ADONIA HA’ME’VO-RAKH</a:t>
            </a:r>
          </a:p>
          <a:p>
            <a:pPr marL="0" indent="0" algn="ctr">
              <a:buNone/>
            </a:pPr>
            <a:endParaRPr lang="en-US" sz="3600" dirty="0">
              <a:solidFill>
                <a:schemeClr val="bg1"/>
              </a:solidFill>
            </a:endParaRPr>
          </a:p>
          <a:p>
            <a:pPr marL="0" indent="0" algn="ctr">
              <a:buNone/>
            </a:pPr>
            <a:r>
              <a:rPr lang="en-US" sz="3600" dirty="0">
                <a:solidFill>
                  <a:schemeClr val="bg1"/>
                </a:solidFill>
              </a:rPr>
              <a:t>BLESS THE LORD, WHO IS TO BE BLESSED</a:t>
            </a:r>
          </a:p>
          <a:p>
            <a:pPr marL="0" indent="0" algn="ctr">
              <a:buNone/>
            </a:pPr>
            <a:endParaRPr lang="en-US" sz="2400" dirty="0">
              <a:solidFill>
                <a:schemeClr val="bg1"/>
              </a:solidFill>
            </a:endParaRPr>
          </a:p>
          <a:p>
            <a:pPr marL="0" indent="0" algn="ctr">
              <a:buNone/>
            </a:pPr>
            <a:r>
              <a:rPr lang="en-US" sz="2400" i="1" dirty="0">
                <a:solidFill>
                  <a:schemeClr val="bg1"/>
                </a:solidFill>
              </a:rPr>
              <a:t>CONGREGATION / OLIM</a:t>
            </a:r>
          </a:p>
          <a:p>
            <a:pPr marL="0" indent="0" algn="ctr">
              <a:buNone/>
            </a:pPr>
            <a:endParaRPr lang="en-US" sz="2400" dirty="0">
              <a:solidFill>
                <a:schemeClr val="bg1"/>
              </a:solidFill>
            </a:endParaRPr>
          </a:p>
          <a:p>
            <a:pPr marL="0" indent="0" algn="ctr">
              <a:buNone/>
            </a:pPr>
            <a:r>
              <a:rPr lang="en-US" sz="3600" dirty="0">
                <a:solidFill>
                  <a:schemeClr val="bg1"/>
                </a:solidFill>
              </a:rPr>
              <a:t>BARUCH ADONAI HA’ME’VO-RAKH LA OLAM VA’ED</a:t>
            </a:r>
          </a:p>
          <a:p>
            <a:pPr marL="0" indent="0" algn="ctr">
              <a:buNone/>
            </a:pPr>
            <a:endParaRPr lang="en-US" sz="3600" dirty="0">
              <a:solidFill>
                <a:schemeClr val="bg1"/>
              </a:solidFill>
            </a:endParaRPr>
          </a:p>
          <a:p>
            <a:pPr marL="0" indent="0" algn="ctr">
              <a:buNone/>
            </a:pPr>
            <a:r>
              <a:rPr lang="en-US" sz="3600" dirty="0">
                <a:solidFill>
                  <a:schemeClr val="bg1"/>
                </a:solidFill>
              </a:rPr>
              <a:t>BLESSED IS ADONAI, WHO IS BLESSED FOREVER AND EVER</a:t>
            </a:r>
          </a:p>
          <a:p>
            <a:pPr marL="0" indent="0" algn="ctr">
              <a:buNone/>
            </a:pPr>
            <a:endParaRPr lang="en-US" dirty="0"/>
          </a:p>
        </p:txBody>
      </p:sp>
    </p:spTree>
    <p:extLst>
      <p:ext uri="{BB962C8B-B14F-4D97-AF65-F5344CB8AC3E}">
        <p14:creationId xmlns:p14="http://schemas.microsoft.com/office/powerpoint/2010/main" val="4214447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Numbers 12:10 - 12</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10 When the cloud lifted up from above the Tent, behold, Miriam had </a:t>
            </a:r>
            <a:r>
              <a:rPr lang="en-US" sz="3600" dirty="0" err="1">
                <a:solidFill>
                  <a:schemeClr val="bg1"/>
                </a:solidFill>
              </a:rPr>
              <a:t>tza’arat</a:t>
            </a:r>
            <a:r>
              <a:rPr lang="en-US" sz="3600" dirty="0">
                <a:solidFill>
                  <a:schemeClr val="bg1"/>
                </a:solidFill>
              </a:rPr>
              <a:t>, like snow! As Aaron turned toward her, behold, she had </a:t>
            </a:r>
            <a:r>
              <a:rPr lang="en-US" sz="3600" dirty="0" err="1">
                <a:solidFill>
                  <a:schemeClr val="bg1"/>
                </a:solidFill>
              </a:rPr>
              <a:t>tza’arat</a:t>
            </a:r>
            <a:r>
              <a:rPr lang="en-US" sz="3600" dirty="0">
                <a:solidFill>
                  <a:schemeClr val="bg1"/>
                </a:solidFill>
              </a:rPr>
              <a:t>! </a:t>
            </a:r>
          </a:p>
          <a:p>
            <a:pPr marL="0" indent="0">
              <a:buNone/>
            </a:pPr>
            <a:endParaRPr lang="en-US" sz="3600" dirty="0">
              <a:solidFill>
                <a:schemeClr val="bg1"/>
              </a:solidFill>
            </a:endParaRPr>
          </a:p>
          <a:p>
            <a:pPr marL="0" indent="0">
              <a:buNone/>
            </a:pPr>
            <a:r>
              <a:rPr lang="en-US" sz="3600" dirty="0">
                <a:solidFill>
                  <a:schemeClr val="bg1"/>
                </a:solidFill>
              </a:rPr>
              <a:t>11 He said to Moses, “Please, my lord, don’t hold against us the sin we have committed so foolishly! </a:t>
            </a:r>
          </a:p>
          <a:p>
            <a:pPr marL="0" indent="0">
              <a:buNone/>
            </a:pPr>
            <a:endParaRPr lang="en-US" sz="3600" dirty="0">
              <a:solidFill>
                <a:schemeClr val="bg1"/>
              </a:solidFill>
            </a:endParaRPr>
          </a:p>
          <a:p>
            <a:pPr marL="0" indent="0">
              <a:buNone/>
            </a:pPr>
            <a:r>
              <a:rPr lang="en-US" sz="3600" dirty="0">
                <a:solidFill>
                  <a:schemeClr val="bg1"/>
                </a:solidFill>
              </a:rPr>
              <a:t>12 Don’t let her be like a stillborn baby, who comes from his mother’s womb with his flesh half-eaten away!”</a:t>
            </a:r>
          </a:p>
          <a:p>
            <a:pPr marL="0" indent="0">
              <a:buNone/>
            </a:pPr>
            <a:endParaRPr lang="en-US" sz="3600" dirty="0">
              <a:solidFill>
                <a:schemeClr val="bg1"/>
              </a:solidFill>
            </a:endParaRPr>
          </a:p>
          <a:p>
            <a:pPr marL="0" indent="0">
              <a:buNone/>
            </a:pPr>
            <a:endParaRPr lang="en-US" sz="3600" dirty="0">
              <a:solidFill>
                <a:schemeClr val="bg1"/>
              </a:solidFill>
            </a:endParaRPr>
          </a:p>
        </p:txBody>
      </p:sp>
    </p:spTree>
    <p:extLst>
      <p:ext uri="{BB962C8B-B14F-4D97-AF65-F5344CB8AC3E}">
        <p14:creationId xmlns:p14="http://schemas.microsoft.com/office/powerpoint/2010/main" val="2910065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Numbers 12:13 - 16 </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fontScale="92500" lnSpcReduction="10000"/>
          </a:bodyPr>
          <a:lstStyle/>
          <a:p>
            <a:pPr marL="0" indent="0">
              <a:buNone/>
            </a:pPr>
            <a:r>
              <a:rPr lang="en-US" sz="3600" dirty="0">
                <a:solidFill>
                  <a:schemeClr val="bg1"/>
                </a:solidFill>
              </a:rPr>
              <a:t>13 So Moshe cried to Yah saying, “O Elohim, heal her now!”</a:t>
            </a:r>
          </a:p>
          <a:p>
            <a:pPr marL="0" indent="0">
              <a:buNone/>
            </a:pPr>
            <a:endParaRPr lang="en-US" sz="3600" dirty="0">
              <a:solidFill>
                <a:schemeClr val="bg1"/>
              </a:solidFill>
            </a:endParaRPr>
          </a:p>
          <a:p>
            <a:pPr marL="0" indent="0">
              <a:buNone/>
            </a:pPr>
            <a:r>
              <a:rPr lang="en-US" sz="3600" dirty="0">
                <a:solidFill>
                  <a:schemeClr val="bg1"/>
                </a:solidFill>
              </a:rPr>
              <a:t>14 Yah said to Moses, “If her father had but spit in her face, would she not be in shame for seven days? Let her be confined outside the camp for seven days. After that she may be brought back.”</a:t>
            </a:r>
          </a:p>
          <a:p>
            <a:pPr marL="0" indent="0">
              <a:buNone/>
            </a:pPr>
            <a:endParaRPr lang="en-US" sz="3600" dirty="0">
              <a:solidFill>
                <a:schemeClr val="bg1"/>
              </a:solidFill>
            </a:endParaRPr>
          </a:p>
          <a:p>
            <a:pPr marL="0" indent="0">
              <a:buNone/>
            </a:pPr>
            <a:r>
              <a:rPr lang="en-US" sz="3600" dirty="0">
                <a:solidFill>
                  <a:schemeClr val="bg1"/>
                </a:solidFill>
              </a:rPr>
              <a:t>15 So Miriam was restricted to outside the camp for seven days. The people did not move on until Miriam was brought back. </a:t>
            </a:r>
          </a:p>
          <a:p>
            <a:pPr marL="0" indent="0">
              <a:buNone/>
            </a:pPr>
            <a:endParaRPr lang="en-US" sz="3600" dirty="0">
              <a:solidFill>
                <a:schemeClr val="bg1"/>
              </a:solidFill>
            </a:endParaRPr>
          </a:p>
          <a:p>
            <a:pPr marL="0" indent="0">
              <a:buNone/>
            </a:pPr>
            <a:r>
              <a:rPr lang="en-US" sz="3600" dirty="0">
                <a:solidFill>
                  <a:schemeClr val="bg1"/>
                </a:solidFill>
              </a:rPr>
              <a:t>16 Afterward, the people left </a:t>
            </a:r>
            <a:r>
              <a:rPr lang="en-US" sz="3600" dirty="0" err="1">
                <a:solidFill>
                  <a:schemeClr val="bg1"/>
                </a:solidFill>
              </a:rPr>
              <a:t>Hazeroth</a:t>
            </a:r>
            <a:r>
              <a:rPr lang="en-US" sz="3600" dirty="0">
                <a:solidFill>
                  <a:schemeClr val="bg1"/>
                </a:solidFill>
              </a:rPr>
              <a:t> and encamped in the Wilderness of </a:t>
            </a:r>
            <a:r>
              <a:rPr lang="en-US" sz="3600" dirty="0" err="1">
                <a:solidFill>
                  <a:schemeClr val="bg1"/>
                </a:solidFill>
              </a:rPr>
              <a:t>Paran</a:t>
            </a:r>
            <a:r>
              <a:rPr lang="en-US" sz="3600" dirty="0">
                <a:solidFill>
                  <a:schemeClr val="bg1"/>
                </a:solidFill>
              </a:rPr>
              <a:t>.</a:t>
            </a:r>
          </a:p>
          <a:p>
            <a:pPr marL="0" indent="0">
              <a:buNone/>
            </a:pPr>
            <a:endParaRPr lang="en-US" sz="3600" dirty="0">
              <a:solidFill>
                <a:schemeClr val="bg1"/>
              </a:solidFill>
            </a:endParaRPr>
          </a:p>
          <a:p>
            <a:pPr marL="0" indent="0">
              <a:buNone/>
            </a:pPr>
            <a:endParaRPr lang="en-US" sz="3600" dirty="0">
              <a:solidFill>
                <a:schemeClr val="bg1"/>
              </a:solidFill>
            </a:endParaRPr>
          </a:p>
        </p:txBody>
      </p:sp>
    </p:spTree>
    <p:extLst>
      <p:ext uri="{BB962C8B-B14F-4D97-AF65-F5344CB8AC3E}">
        <p14:creationId xmlns:p14="http://schemas.microsoft.com/office/powerpoint/2010/main" val="3849655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ree&#10;&#10;Description automatically generated">
            <a:extLst>
              <a:ext uri="{FF2B5EF4-FFF2-40B4-BE49-F238E27FC236}">
                <a16:creationId xmlns:a16="http://schemas.microsoft.com/office/drawing/2014/main" id="{6E0B6F18-243A-234C-8E04-BF8AF4D185B0}"/>
              </a:ext>
            </a:extLst>
          </p:cNvPr>
          <p:cNvPicPr>
            <a:picLocks noChangeAspect="1"/>
          </p:cNvPicPr>
          <p:nvPr/>
        </p:nvPicPr>
        <p:blipFill>
          <a:blip r:embed="rId2"/>
          <a:stretch>
            <a:fillRect/>
          </a:stretch>
        </p:blipFill>
        <p:spPr>
          <a:xfrm>
            <a:off x="3524250" y="203200"/>
            <a:ext cx="5143500" cy="6451600"/>
          </a:xfrm>
          <a:prstGeom prst="rect">
            <a:avLst/>
          </a:prstGeom>
        </p:spPr>
      </p:pic>
    </p:spTree>
    <p:extLst>
      <p:ext uri="{BB962C8B-B14F-4D97-AF65-F5344CB8AC3E}">
        <p14:creationId xmlns:p14="http://schemas.microsoft.com/office/powerpoint/2010/main" val="2922642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err="1">
                <a:solidFill>
                  <a:schemeClr val="bg1"/>
                </a:solidFill>
              </a:rPr>
              <a:t>Beha’alotecha</a:t>
            </a: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lgn="ctr">
              <a:buNone/>
            </a:pPr>
            <a:endParaRPr lang="en-US" sz="3600" dirty="0">
              <a:solidFill>
                <a:schemeClr val="bg1"/>
              </a:solidFill>
            </a:endParaRPr>
          </a:p>
          <a:p>
            <a:pPr marL="0" indent="0" algn="ctr">
              <a:buNone/>
            </a:pPr>
            <a:endParaRPr lang="en-US" sz="3600" dirty="0">
              <a:solidFill>
                <a:schemeClr val="bg1"/>
              </a:solidFill>
            </a:endParaRPr>
          </a:p>
          <a:p>
            <a:pPr marL="0" indent="0" algn="ctr">
              <a:buNone/>
            </a:pPr>
            <a:endParaRPr lang="en-US" sz="3600" dirty="0">
              <a:solidFill>
                <a:schemeClr val="bg1"/>
              </a:solidFill>
            </a:endParaRPr>
          </a:p>
          <a:p>
            <a:pPr marL="0" indent="0" algn="ctr">
              <a:buNone/>
            </a:pPr>
            <a:r>
              <a:rPr lang="en-US" sz="4400" dirty="0">
                <a:solidFill>
                  <a:schemeClr val="bg1"/>
                </a:solidFill>
              </a:rPr>
              <a:t>ORDER IN THE INSTRUCTIONS OF YHWH</a:t>
            </a:r>
          </a:p>
          <a:p>
            <a:pPr marL="0" indent="0">
              <a:buNone/>
            </a:pPr>
            <a:endParaRPr lang="en-US" sz="3600" dirty="0">
              <a:solidFill>
                <a:schemeClr val="bg1"/>
              </a:solidFill>
            </a:endParaRPr>
          </a:p>
          <a:p>
            <a:pPr marL="0" indent="0">
              <a:buNone/>
            </a:pPr>
            <a:endParaRPr lang="en-US" sz="3600" dirty="0">
              <a:solidFill>
                <a:schemeClr val="bg1"/>
              </a:solidFill>
            </a:endParaRPr>
          </a:p>
        </p:txBody>
      </p:sp>
    </p:spTree>
    <p:extLst>
      <p:ext uri="{BB962C8B-B14F-4D97-AF65-F5344CB8AC3E}">
        <p14:creationId xmlns:p14="http://schemas.microsoft.com/office/powerpoint/2010/main" val="2402944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fontScale="92500" lnSpcReduction="10000"/>
          </a:bodyPr>
          <a:lstStyle/>
          <a:p>
            <a:pPr marL="0" indent="0">
              <a:buNone/>
            </a:pPr>
            <a:r>
              <a:rPr lang="en-US" sz="3600" dirty="0">
                <a:solidFill>
                  <a:schemeClr val="bg1"/>
                </a:solidFill>
              </a:rPr>
              <a:t>Psalm 1</a:t>
            </a:r>
          </a:p>
          <a:p>
            <a:pPr marL="0" indent="0">
              <a:buNone/>
            </a:pPr>
            <a:r>
              <a:rPr lang="en-US" sz="3600" dirty="0">
                <a:solidFill>
                  <a:schemeClr val="bg1"/>
                </a:solidFill>
              </a:rPr>
              <a:t>1 Happy is the one who has not walked in the advice of the wicked, nor stood in the way of sinners, nor sat in the seat of scoffers.</a:t>
            </a:r>
          </a:p>
          <a:p>
            <a:pPr marL="0" indent="0">
              <a:buNone/>
            </a:pPr>
            <a:endParaRPr lang="en-US" sz="3600" dirty="0">
              <a:solidFill>
                <a:schemeClr val="bg1"/>
              </a:solidFill>
            </a:endParaRPr>
          </a:p>
          <a:p>
            <a:pPr marL="0" indent="0">
              <a:buNone/>
            </a:pPr>
            <a:r>
              <a:rPr lang="en-US" sz="3600" dirty="0">
                <a:solidFill>
                  <a:schemeClr val="bg1"/>
                </a:solidFill>
              </a:rPr>
              <a:t>2 But his delight is in the Torah of YHWH, and on His Torah he meditates day and night.</a:t>
            </a:r>
          </a:p>
          <a:p>
            <a:pPr marL="0" indent="0">
              <a:buNone/>
            </a:pPr>
            <a:endParaRPr lang="en-US" sz="3600" dirty="0">
              <a:solidFill>
                <a:schemeClr val="bg1"/>
              </a:solidFill>
            </a:endParaRPr>
          </a:p>
          <a:p>
            <a:pPr marL="0" indent="0">
              <a:buNone/>
            </a:pPr>
            <a:r>
              <a:rPr lang="en-US" sz="3600" dirty="0">
                <a:solidFill>
                  <a:schemeClr val="bg1"/>
                </a:solidFill>
              </a:rPr>
              <a:t>3 He will be like a planted tree over streams of water, producing its fruit during its season. Its leaf never droops—</a:t>
            </a:r>
          </a:p>
          <a:p>
            <a:pPr marL="0" indent="0">
              <a:buNone/>
            </a:pPr>
            <a:r>
              <a:rPr lang="en-US" sz="3600" dirty="0">
                <a:solidFill>
                  <a:schemeClr val="bg1"/>
                </a:solidFill>
              </a:rPr>
              <a:t>but in all he does, he succeeds.</a:t>
            </a:r>
          </a:p>
          <a:p>
            <a:pPr marL="0" indent="0">
              <a:buNone/>
            </a:pPr>
            <a:endParaRPr lang="en-US" sz="3600" dirty="0">
              <a:solidFill>
                <a:schemeClr val="bg1"/>
              </a:solidFill>
            </a:endParaRPr>
          </a:p>
        </p:txBody>
      </p:sp>
    </p:spTree>
    <p:extLst>
      <p:ext uri="{BB962C8B-B14F-4D97-AF65-F5344CB8AC3E}">
        <p14:creationId xmlns:p14="http://schemas.microsoft.com/office/powerpoint/2010/main" val="3397456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rmAutofit/>
          </a:bodyPr>
          <a:lstStyle/>
          <a:p>
            <a:pPr algn="ctr"/>
            <a:r>
              <a:rPr lang="en-US" dirty="0">
                <a:solidFill>
                  <a:schemeClr val="bg1"/>
                </a:solidFill>
              </a:rPr>
              <a:t>The One Who Cleanses</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fontScale="85000" lnSpcReduction="20000"/>
          </a:bodyPr>
          <a:lstStyle/>
          <a:p>
            <a:pPr marL="0" indent="0">
              <a:buNone/>
            </a:pPr>
            <a:r>
              <a:rPr lang="en-US" sz="3600" dirty="0">
                <a:solidFill>
                  <a:schemeClr val="bg1"/>
                </a:solidFill>
              </a:rPr>
              <a:t>Malachi 3</a:t>
            </a:r>
          </a:p>
          <a:p>
            <a:pPr marL="0" indent="0">
              <a:buNone/>
            </a:pPr>
            <a:r>
              <a:rPr lang="en-US" sz="3600" dirty="0">
                <a:solidFill>
                  <a:schemeClr val="bg1"/>
                </a:solidFill>
              </a:rPr>
              <a:t>1 “Behold, I am sending My messenger, and he will clear the way before Me. Suddenly He will come to His Temple—the Lord whom you seek—and the Messenger of the covenant</a:t>
            </a:r>
          </a:p>
          <a:p>
            <a:pPr marL="0" indent="0">
              <a:buNone/>
            </a:pPr>
            <a:r>
              <a:rPr lang="en-US" sz="3600" dirty="0">
                <a:solidFill>
                  <a:schemeClr val="bg1"/>
                </a:solidFill>
              </a:rPr>
              <a:t>—the One whom you desire—behold, He is coming,” says Adonai-</a:t>
            </a:r>
            <a:r>
              <a:rPr lang="en-US" sz="3600" dirty="0" err="1">
                <a:solidFill>
                  <a:schemeClr val="bg1"/>
                </a:solidFill>
              </a:rPr>
              <a:t>Tzva’ot</a:t>
            </a:r>
            <a:r>
              <a:rPr lang="en-US" sz="3600" dirty="0">
                <a:solidFill>
                  <a:schemeClr val="bg1"/>
                </a:solidFill>
              </a:rPr>
              <a:t>.</a:t>
            </a:r>
          </a:p>
          <a:p>
            <a:pPr marL="0" indent="0">
              <a:buNone/>
            </a:pPr>
            <a:endParaRPr lang="en-US" sz="3600" dirty="0">
              <a:solidFill>
                <a:schemeClr val="bg1"/>
              </a:solidFill>
            </a:endParaRPr>
          </a:p>
          <a:p>
            <a:pPr marL="0" indent="0">
              <a:buNone/>
            </a:pPr>
            <a:r>
              <a:rPr lang="en-US" sz="3600" dirty="0">
                <a:solidFill>
                  <a:schemeClr val="bg1"/>
                </a:solidFill>
              </a:rPr>
              <a:t>2 But who can endure the day of His coming? Or who can stand when He appears? For He will be like a refiner’s fire, and like soap for cleaning raw wool.</a:t>
            </a:r>
          </a:p>
          <a:p>
            <a:pPr marL="0" indent="0">
              <a:buNone/>
            </a:pPr>
            <a:endParaRPr lang="en-US" sz="3600" dirty="0">
              <a:solidFill>
                <a:schemeClr val="bg1"/>
              </a:solidFill>
            </a:endParaRPr>
          </a:p>
          <a:p>
            <a:pPr marL="0" indent="0">
              <a:buNone/>
            </a:pPr>
            <a:r>
              <a:rPr lang="en-US" sz="3600" dirty="0">
                <a:solidFill>
                  <a:schemeClr val="bg1"/>
                </a:solidFill>
              </a:rPr>
              <a:t>3 And He will sit as a smelter or a purifier of silver, and He will cleanse the sons of Levi, and purify them like gold or silver. Then they will become for Adonai those who present an offering in righteousness.</a:t>
            </a:r>
          </a:p>
        </p:txBody>
      </p:sp>
    </p:spTree>
    <p:extLst>
      <p:ext uri="{BB962C8B-B14F-4D97-AF65-F5344CB8AC3E}">
        <p14:creationId xmlns:p14="http://schemas.microsoft.com/office/powerpoint/2010/main" val="3661527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Draw Near In Judgment</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fontScale="92500" lnSpcReduction="10000"/>
          </a:bodyPr>
          <a:lstStyle/>
          <a:p>
            <a:pPr marL="0" indent="0">
              <a:buNone/>
            </a:pPr>
            <a:r>
              <a:rPr lang="en-US" sz="3600" dirty="0">
                <a:solidFill>
                  <a:schemeClr val="bg1"/>
                </a:solidFill>
              </a:rPr>
              <a:t>Malachi 3</a:t>
            </a:r>
          </a:p>
          <a:p>
            <a:pPr marL="0" indent="0">
              <a:buNone/>
            </a:pPr>
            <a:r>
              <a:rPr lang="en-US" sz="3600" dirty="0">
                <a:solidFill>
                  <a:schemeClr val="bg1"/>
                </a:solidFill>
              </a:rPr>
              <a:t>4 Then the offering of Judah and Jerusalem will be pleasing to Yah,</a:t>
            </a:r>
          </a:p>
          <a:p>
            <a:pPr marL="0" indent="0">
              <a:buNone/>
            </a:pPr>
            <a:r>
              <a:rPr lang="en-US" sz="3600" dirty="0">
                <a:solidFill>
                  <a:schemeClr val="bg1"/>
                </a:solidFill>
              </a:rPr>
              <a:t>as in days of antiquity and years of old.</a:t>
            </a:r>
          </a:p>
          <a:p>
            <a:pPr marL="0" indent="0">
              <a:buNone/>
            </a:pPr>
            <a:endParaRPr lang="en-US" sz="3600" dirty="0">
              <a:solidFill>
                <a:schemeClr val="bg1"/>
              </a:solidFill>
            </a:endParaRPr>
          </a:p>
          <a:p>
            <a:pPr marL="0" indent="0">
              <a:buNone/>
            </a:pPr>
            <a:r>
              <a:rPr lang="en-US" sz="3600" dirty="0">
                <a:solidFill>
                  <a:schemeClr val="bg1"/>
                </a:solidFill>
              </a:rPr>
              <a:t>5 “Then I will draw near to you in judgment, and I will be a swift witness against sorcerers, adulterers, perjurers those who extort a worker’s wage, or oppress the widow or an orphan, those who mislead a stranger. They do not fear Me,” says YHWH-</a:t>
            </a:r>
            <a:r>
              <a:rPr lang="en-US" sz="3600" dirty="0" err="1">
                <a:solidFill>
                  <a:schemeClr val="bg1"/>
                </a:solidFill>
              </a:rPr>
              <a:t>Tzva’ot</a:t>
            </a:r>
            <a:r>
              <a:rPr lang="en-US" sz="3600" dirty="0">
                <a:solidFill>
                  <a:schemeClr val="bg1"/>
                </a:solidFill>
              </a:rPr>
              <a:t>.</a:t>
            </a:r>
          </a:p>
          <a:p>
            <a:pPr marL="0" indent="0">
              <a:buNone/>
            </a:pPr>
            <a:endParaRPr lang="en-US" sz="3600" dirty="0">
              <a:solidFill>
                <a:schemeClr val="bg1"/>
              </a:solidFill>
            </a:endParaRPr>
          </a:p>
          <a:p>
            <a:pPr marL="0" indent="0">
              <a:buNone/>
            </a:pPr>
            <a:r>
              <a:rPr lang="en-US" sz="3600" dirty="0">
                <a:solidFill>
                  <a:schemeClr val="bg1"/>
                </a:solidFill>
              </a:rPr>
              <a:t>6 “</a:t>
            </a:r>
            <a:r>
              <a:rPr lang="en-US" sz="3900" b="1" i="1" dirty="0">
                <a:solidFill>
                  <a:schemeClr val="bg1"/>
                </a:solidFill>
              </a:rPr>
              <a:t>For I am Yah. I do not change</a:t>
            </a:r>
            <a:r>
              <a:rPr lang="en-US" sz="3600" dirty="0">
                <a:solidFill>
                  <a:schemeClr val="bg1"/>
                </a:solidFill>
              </a:rPr>
              <a:t>, So you, children of Jacob, are not consumed.</a:t>
            </a:r>
          </a:p>
        </p:txBody>
      </p:sp>
    </p:spTree>
    <p:extLst>
      <p:ext uri="{BB962C8B-B14F-4D97-AF65-F5344CB8AC3E}">
        <p14:creationId xmlns:p14="http://schemas.microsoft.com/office/powerpoint/2010/main" val="619068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Paul Writes To Titus </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Titus 1:4</a:t>
            </a:r>
          </a:p>
          <a:p>
            <a:pPr marL="0" indent="0">
              <a:buNone/>
            </a:pPr>
            <a:r>
              <a:rPr lang="en-US" sz="3600" dirty="0">
                <a:solidFill>
                  <a:schemeClr val="bg1"/>
                </a:solidFill>
              </a:rPr>
              <a:t>4 To Titus, a true child of our common faith:</a:t>
            </a:r>
          </a:p>
          <a:p>
            <a:pPr marL="0" indent="0">
              <a:buNone/>
            </a:pPr>
            <a:r>
              <a:rPr lang="en-US" sz="3600" dirty="0">
                <a:solidFill>
                  <a:schemeClr val="bg1"/>
                </a:solidFill>
              </a:rPr>
              <a:t>Grace and shalom from Yah the Father and Messiah Yeshua, our Savior!</a:t>
            </a:r>
          </a:p>
          <a:p>
            <a:pPr marL="0" indent="0">
              <a:buNone/>
            </a:pPr>
            <a:endParaRPr lang="en-US" sz="3600" dirty="0">
              <a:solidFill>
                <a:schemeClr val="bg1"/>
              </a:solidFill>
            </a:endParaRPr>
          </a:p>
          <a:p>
            <a:pPr marL="0" indent="0">
              <a:buNone/>
            </a:pPr>
            <a:endParaRPr lang="en-US" sz="3600" dirty="0">
              <a:solidFill>
                <a:schemeClr val="bg1"/>
              </a:solidFill>
            </a:endParaRPr>
          </a:p>
        </p:txBody>
      </p:sp>
    </p:spTree>
    <p:extLst>
      <p:ext uri="{BB962C8B-B14F-4D97-AF65-F5344CB8AC3E}">
        <p14:creationId xmlns:p14="http://schemas.microsoft.com/office/powerpoint/2010/main" val="3815555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Titus 1:1 - 3</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1 Paul, a slave of Yah and an emissary of Messiah Yeshua, for the faith of </a:t>
            </a:r>
            <a:r>
              <a:rPr lang="en-US" sz="3600" dirty="0" err="1">
                <a:solidFill>
                  <a:schemeClr val="bg1"/>
                </a:solidFill>
              </a:rPr>
              <a:t>Yah’s</a:t>
            </a:r>
            <a:r>
              <a:rPr lang="en-US" sz="3600" dirty="0">
                <a:solidFill>
                  <a:schemeClr val="bg1"/>
                </a:solidFill>
              </a:rPr>
              <a:t> chosen and the knowledge of truth that is in keeping with godliness, </a:t>
            </a:r>
          </a:p>
          <a:p>
            <a:pPr marL="0" indent="0">
              <a:buNone/>
            </a:pPr>
            <a:endParaRPr lang="en-US" sz="3600" dirty="0">
              <a:solidFill>
                <a:schemeClr val="bg1"/>
              </a:solidFill>
            </a:endParaRPr>
          </a:p>
          <a:p>
            <a:pPr marL="0" indent="0">
              <a:buNone/>
            </a:pPr>
            <a:r>
              <a:rPr lang="en-US" sz="3600" dirty="0">
                <a:solidFill>
                  <a:schemeClr val="bg1"/>
                </a:solidFill>
              </a:rPr>
              <a:t>2 based on the hope of eternal life. Yah—who cannot lie—promised this before the beginning of time.   </a:t>
            </a:r>
            <a:r>
              <a:rPr lang="en-US" sz="2000" dirty="0">
                <a:solidFill>
                  <a:schemeClr val="bg1"/>
                </a:solidFill>
              </a:rPr>
              <a:t>(Numbers 23:19)</a:t>
            </a:r>
            <a:endParaRPr lang="en-US" sz="3600" dirty="0">
              <a:solidFill>
                <a:schemeClr val="bg1"/>
              </a:solidFill>
            </a:endParaRPr>
          </a:p>
          <a:p>
            <a:pPr marL="0" indent="0">
              <a:buNone/>
            </a:pPr>
            <a:endParaRPr lang="en-US" sz="3600" dirty="0">
              <a:solidFill>
                <a:schemeClr val="bg1"/>
              </a:solidFill>
            </a:endParaRPr>
          </a:p>
          <a:p>
            <a:pPr marL="0" indent="0">
              <a:buNone/>
            </a:pPr>
            <a:r>
              <a:rPr lang="en-US" sz="3600" dirty="0">
                <a:solidFill>
                  <a:schemeClr val="bg1"/>
                </a:solidFill>
              </a:rPr>
              <a:t>3 But in His own time He made His message known, through a proclamation with which I was entrusted, by the command of Yah our Savior.</a:t>
            </a:r>
          </a:p>
          <a:p>
            <a:pPr marL="0" indent="0">
              <a:buNone/>
            </a:pPr>
            <a:endParaRPr lang="en-US" sz="3600" dirty="0">
              <a:solidFill>
                <a:schemeClr val="bg1"/>
              </a:solidFill>
            </a:endParaRPr>
          </a:p>
        </p:txBody>
      </p:sp>
    </p:spTree>
    <p:extLst>
      <p:ext uri="{BB962C8B-B14F-4D97-AF65-F5344CB8AC3E}">
        <p14:creationId xmlns:p14="http://schemas.microsoft.com/office/powerpoint/2010/main" val="2873363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Titus 1:5 - 7</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Autofit/>
          </a:bodyPr>
          <a:lstStyle/>
          <a:p>
            <a:pPr marL="0" indent="0">
              <a:buNone/>
            </a:pPr>
            <a:r>
              <a:rPr lang="en-US" sz="3200" dirty="0">
                <a:solidFill>
                  <a:schemeClr val="bg1"/>
                </a:solidFill>
              </a:rPr>
              <a:t>5 The reason I left you in Crete was so that you would set in order the things that remain and appoint elders in every city as I directed you— </a:t>
            </a:r>
          </a:p>
          <a:p>
            <a:pPr marL="0" indent="0">
              <a:buNone/>
            </a:pPr>
            <a:endParaRPr lang="en-US" sz="3200" dirty="0">
              <a:solidFill>
                <a:schemeClr val="bg1"/>
              </a:solidFill>
            </a:endParaRPr>
          </a:p>
          <a:p>
            <a:pPr marL="0" indent="0">
              <a:buNone/>
            </a:pPr>
            <a:r>
              <a:rPr lang="en-US" sz="3200" dirty="0">
                <a:solidFill>
                  <a:schemeClr val="bg1"/>
                </a:solidFill>
              </a:rPr>
              <a:t>6 if anyone is blameless, the husband of one wife, having children of faith with no charge of wild living or rebellion. </a:t>
            </a:r>
          </a:p>
          <a:p>
            <a:pPr marL="0" indent="0">
              <a:buNone/>
            </a:pPr>
            <a:endParaRPr lang="en-US" sz="3200" dirty="0">
              <a:solidFill>
                <a:schemeClr val="bg1"/>
              </a:solidFill>
            </a:endParaRPr>
          </a:p>
          <a:p>
            <a:pPr marL="0" indent="0">
              <a:buNone/>
            </a:pPr>
            <a:r>
              <a:rPr lang="en-US" sz="3200" dirty="0">
                <a:solidFill>
                  <a:schemeClr val="bg1"/>
                </a:solidFill>
              </a:rPr>
              <a:t>7 For the overseer must be blameless as God’s administrator—not arrogant, not quick-tempered, not addicted to wine, not violent, not greedy for dishonest gain. </a:t>
            </a:r>
          </a:p>
        </p:txBody>
      </p:sp>
    </p:spTree>
    <p:extLst>
      <p:ext uri="{BB962C8B-B14F-4D97-AF65-F5344CB8AC3E}">
        <p14:creationId xmlns:p14="http://schemas.microsoft.com/office/powerpoint/2010/main" val="4293663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09B9E-5EB1-6A4B-8A1F-DA01CE31517F}"/>
              </a:ext>
            </a:extLst>
          </p:cNvPr>
          <p:cNvSpPr>
            <a:spLocks noGrp="1"/>
          </p:cNvSpPr>
          <p:nvPr>
            <p:ph type="ctrTitle"/>
          </p:nvPr>
        </p:nvSpPr>
        <p:spPr>
          <a:xfrm>
            <a:off x="0" y="0"/>
            <a:ext cx="12192000" cy="4696691"/>
          </a:xfrm>
          <a:solidFill>
            <a:schemeClr val="tx1"/>
          </a:solidFill>
        </p:spPr>
        <p:txBody>
          <a:bodyPr anchor="ctr">
            <a:normAutofit/>
          </a:bodyPr>
          <a:lstStyle/>
          <a:p>
            <a:r>
              <a:rPr lang="he-IL" sz="13800" dirty="0">
                <a:solidFill>
                  <a:schemeClr val="bg1"/>
                </a:solidFill>
              </a:rPr>
              <a:t>‎‎</a:t>
            </a:r>
            <a:r>
              <a:rPr lang="he-IL" sz="10700" dirty="0" err="1">
                <a:solidFill>
                  <a:schemeClr val="bg1"/>
                </a:solidFill>
              </a:rPr>
              <a:t>בְּהַעֲלֹתְך</a:t>
            </a:r>
            <a:r>
              <a:rPr lang="he-IL" sz="10700" dirty="0">
                <a:solidFill>
                  <a:schemeClr val="bg1"/>
                </a:solidFill>
              </a:rPr>
              <a:t>ָ‎</a:t>
            </a:r>
            <a:br>
              <a:rPr lang="en-US" sz="11400" dirty="0">
                <a:solidFill>
                  <a:schemeClr val="bg1"/>
                </a:solidFill>
              </a:rPr>
            </a:br>
            <a:r>
              <a:rPr lang="en-US" sz="9800" dirty="0">
                <a:solidFill>
                  <a:schemeClr val="bg1"/>
                </a:solidFill>
              </a:rPr>
              <a:t>Beha-</a:t>
            </a:r>
            <a:r>
              <a:rPr lang="en-US" sz="9800" dirty="0" err="1">
                <a:solidFill>
                  <a:schemeClr val="bg1"/>
                </a:solidFill>
              </a:rPr>
              <a:t>alotecha</a:t>
            </a:r>
            <a:br>
              <a:rPr lang="en-US" sz="7300" dirty="0">
                <a:solidFill>
                  <a:schemeClr val="bg1"/>
                </a:solidFill>
              </a:rPr>
            </a:br>
            <a:r>
              <a:rPr lang="en-US" sz="5300" dirty="0">
                <a:solidFill>
                  <a:schemeClr val="bg1"/>
                </a:solidFill>
              </a:rPr>
              <a:t>Hebrew for “When you step up”</a:t>
            </a:r>
            <a:endParaRPr lang="en-US" sz="6600" b="1" dirty="0">
              <a:solidFill>
                <a:schemeClr val="bg1"/>
              </a:solidFill>
            </a:endParaRPr>
          </a:p>
        </p:txBody>
      </p:sp>
      <p:sp>
        <p:nvSpPr>
          <p:cNvPr id="3" name="Subtitle 2">
            <a:extLst>
              <a:ext uri="{FF2B5EF4-FFF2-40B4-BE49-F238E27FC236}">
                <a16:creationId xmlns:a16="http://schemas.microsoft.com/office/drawing/2014/main" id="{6C5F38A0-D1C0-E847-92FE-903C33F197DC}"/>
              </a:ext>
            </a:extLst>
          </p:cNvPr>
          <p:cNvSpPr>
            <a:spLocks noGrp="1"/>
          </p:cNvSpPr>
          <p:nvPr>
            <p:ph type="subTitle" idx="1"/>
          </p:nvPr>
        </p:nvSpPr>
        <p:spPr>
          <a:xfrm>
            <a:off x="0" y="4696691"/>
            <a:ext cx="12192000" cy="2161309"/>
          </a:xfrm>
          <a:solidFill>
            <a:schemeClr val="tx1"/>
          </a:solidFill>
        </p:spPr>
        <p:txBody>
          <a:bodyPr>
            <a:normAutofit/>
          </a:bodyPr>
          <a:lstStyle/>
          <a:p>
            <a:r>
              <a:rPr lang="en-US" sz="4800" dirty="0" err="1">
                <a:solidFill>
                  <a:schemeClr val="bg1"/>
                </a:solidFill>
              </a:rPr>
              <a:t>Bamidbar</a:t>
            </a:r>
            <a:r>
              <a:rPr lang="en-US" sz="4800" dirty="0">
                <a:solidFill>
                  <a:schemeClr val="bg1"/>
                </a:solidFill>
              </a:rPr>
              <a:t> / Numbers 8:1 – 12:16</a:t>
            </a:r>
          </a:p>
          <a:p>
            <a:r>
              <a:rPr lang="en-US" sz="4800" dirty="0">
                <a:solidFill>
                  <a:schemeClr val="bg1"/>
                </a:solidFill>
              </a:rPr>
              <a:t>Reading Numbers 11:30 – 12:16</a:t>
            </a:r>
          </a:p>
          <a:p>
            <a:endParaRPr lang="en-US" sz="4800" dirty="0">
              <a:solidFill>
                <a:schemeClr val="bg1"/>
              </a:solidFill>
            </a:endParaRPr>
          </a:p>
          <a:p>
            <a:endParaRPr lang="en-US" sz="4800" dirty="0">
              <a:solidFill>
                <a:schemeClr val="bg1"/>
              </a:solidFill>
            </a:endParaRPr>
          </a:p>
          <a:p>
            <a:endParaRPr lang="en-US" sz="5400" dirty="0"/>
          </a:p>
        </p:txBody>
      </p:sp>
    </p:spTree>
    <p:extLst>
      <p:ext uri="{BB962C8B-B14F-4D97-AF65-F5344CB8AC3E}">
        <p14:creationId xmlns:p14="http://schemas.microsoft.com/office/powerpoint/2010/main" val="4074995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Titus 1:8 - 11</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Autofit/>
          </a:bodyPr>
          <a:lstStyle/>
          <a:p>
            <a:pPr marL="0" indent="0">
              <a:buNone/>
            </a:pPr>
            <a:r>
              <a:rPr lang="en-US" sz="3000" dirty="0">
                <a:solidFill>
                  <a:schemeClr val="bg1"/>
                </a:solidFill>
              </a:rPr>
              <a:t> </a:t>
            </a:r>
            <a:r>
              <a:rPr lang="en-US" sz="3600" dirty="0">
                <a:solidFill>
                  <a:schemeClr val="bg1"/>
                </a:solidFill>
              </a:rPr>
              <a:t>8 Rather he must be hospitable, loving what is good, self-controlled, upright, devout, disciplined. </a:t>
            </a:r>
          </a:p>
          <a:p>
            <a:pPr marL="0" indent="0">
              <a:buNone/>
            </a:pPr>
            <a:r>
              <a:rPr lang="en-US" sz="3600" dirty="0">
                <a:solidFill>
                  <a:schemeClr val="bg1"/>
                </a:solidFill>
              </a:rPr>
              <a:t>9 He must hold firmly to the trustworthy message in keeping with the teaching, so he can both encourage by instruction that is sound and convict those who speak against it.</a:t>
            </a:r>
          </a:p>
          <a:p>
            <a:pPr marL="0" indent="0">
              <a:buNone/>
            </a:pPr>
            <a:r>
              <a:rPr lang="en-US" sz="3600" dirty="0">
                <a:solidFill>
                  <a:schemeClr val="bg1"/>
                </a:solidFill>
              </a:rPr>
              <a:t>10 For there are many who are rebellious, vain talkers and deceivers, especially those from the circumcision. </a:t>
            </a:r>
          </a:p>
          <a:p>
            <a:pPr marL="0" indent="0">
              <a:buNone/>
            </a:pPr>
            <a:r>
              <a:rPr lang="en-US" sz="3600" dirty="0">
                <a:solidFill>
                  <a:schemeClr val="bg1"/>
                </a:solidFill>
              </a:rPr>
              <a:t>11 They must be silenced—those who upset entire households by teaching what they should not, for the sake of dishonest gain.</a:t>
            </a:r>
          </a:p>
        </p:txBody>
      </p:sp>
    </p:spTree>
    <p:extLst>
      <p:ext uri="{BB962C8B-B14F-4D97-AF65-F5344CB8AC3E}">
        <p14:creationId xmlns:p14="http://schemas.microsoft.com/office/powerpoint/2010/main" val="3603213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Autofit/>
          </a:bodyPr>
          <a:lstStyle/>
          <a:p>
            <a:pPr algn="ctr"/>
            <a:r>
              <a:rPr lang="en-US" sz="3600" dirty="0">
                <a:solidFill>
                  <a:schemeClr val="bg1"/>
                </a:solidFill>
              </a:rPr>
              <a:t>Romans 16:16 - 18</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lnSpcReduction="10000"/>
          </a:bodyPr>
          <a:lstStyle/>
          <a:p>
            <a:pPr marL="0" indent="0">
              <a:buNone/>
            </a:pPr>
            <a:r>
              <a:rPr lang="en-US" sz="3600" dirty="0">
                <a:solidFill>
                  <a:schemeClr val="bg1"/>
                </a:solidFill>
              </a:rPr>
              <a:t>16 Greet one another with a holy kiss. All of Messiah’s communities greet you. </a:t>
            </a:r>
          </a:p>
          <a:p>
            <a:pPr marL="0" indent="0">
              <a:buNone/>
            </a:pPr>
            <a:endParaRPr lang="en-US" sz="3600" dirty="0">
              <a:solidFill>
                <a:schemeClr val="bg1"/>
              </a:solidFill>
            </a:endParaRPr>
          </a:p>
          <a:p>
            <a:pPr marL="0" indent="0">
              <a:buNone/>
            </a:pPr>
            <a:r>
              <a:rPr lang="en-US" sz="3600" dirty="0">
                <a:solidFill>
                  <a:schemeClr val="bg1"/>
                </a:solidFill>
              </a:rPr>
              <a:t>17 Now I urge you, brothers and sisters, to keep your eye on those who are causing divisions and stumbling blocks, contrary to the teaching that you learned. Turn away from them. </a:t>
            </a:r>
          </a:p>
          <a:p>
            <a:pPr marL="0" indent="0">
              <a:buNone/>
            </a:pPr>
            <a:endParaRPr lang="en-US" sz="3600" dirty="0">
              <a:solidFill>
                <a:schemeClr val="bg1"/>
              </a:solidFill>
            </a:endParaRPr>
          </a:p>
          <a:p>
            <a:pPr marL="0" indent="0">
              <a:buNone/>
            </a:pPr>
            <a:r>
              <a:rPr lang="en-US" sz="3600" dirty="0">
                <a:solidFill>
                  <a:schemeClr val="bg1"/>
                </a:solidFill>
              </a:rPr>
              <a:t>18 For such people do not serve our </a:t>
            </a:r>
            <a:r>
              <a:rPr lang="en-US" sz="3600" dirty="0" err="1">
                <a:solidFill>
                  <a:schemeClr val="bg1"/>
                </a:solidFill>
              </a:rPr>
              <a:t>Yeshua</a:t>
            </a:r>
            <a:r>
              <a:rPr lang="en-US" sz="3600" dirty="0">
                <a:solidFill>
                  <a:schemeClr val="bg1"/>
                </a:solidFill>
              </a:rPr>
              <a:t> the Messiah, but only their own belly. By their smooth talk and flattery they deceive the hearts of the unsuspecting.</a:t>
            </a:r>
          </a:p>
        </p:txBody>
      </p:sp>
    </p:spTree>
    <p:extLst>
      <p:ext uri="{BB962C8B-B14F-4D97-AF65-F5344CB8AC3E}">
        <p14:creationId xmlns:p14="http://schemas.microsoft.com/office/powerpoint/2010/main" val="2826609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Titus 1:12 - 16</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fontScale="92500" lnSpcReduction="10000"/>
          </a:bodyPr>
          <a:lstStyle/>
          <a:p>
            <a:pPr marL="0" indent="0">
              <a:buNone/>
            </a:pPr>
            <a:r>
              <a:rPr lang="en-US" sz="3600" dirty="0">
                <a:solidFill>
                  <a:schemeClr val="bg1"/>
                </a:solidFill>
              </a:rPr>
              <a:t>12 One of them, one of their own prophets, said, “Cretans are always liars, evil beasts, lazy gluttons.” </a:t>
            </a:r>
          </a:p>
          <a:p>
            <a:pPr marL="0" indent="0">
              <a:buNone/>
            </a:pPr>
            <a:r>
              <a:rPr lang="en-US" sz="3600" dirty="0">
                <a:solidFill>
                  <a:schemeClr val="bg1"/>
                </a:solidFill>
              </a:rPr>
              <a:t>13 This testimony is true. For this reason rebuke them sharply, so they might be sound in the faith, </a:t>
            </a:r>
          </a:p>
          <a:p>
            <a:pPr marL="0" indent="0">
              <a:buNone/>
            </a:pPr>
            <a:r>
              <a:rPr lang="en-US" sz="3600" dirty="0">
                <a:solidFill>
                  <a:schemeClr val="bg1"/>
                </a:solidFill>
              </a:rPr>
              <a:t>14 not paying attention to Judaic myths and commands of men who turn away from the truth. </a:t>
            </a:r>
          </a:p>
          <a:p>
            <a:pPr marL="0" indent="0">
              <a:buNone/>
            </a:pPr>
            <a:r>
              <a:rPr lang="en-US" sz="3600" dirty="0">
                <a:solidFill>
                  <a:schemeClr val="bg1"/>
                </a:solidFill>
              </a:rPr>
              <a:t>15 To the pure all things are pure; but to those who are defiled and unbelieving, nothing is pure. Both their mind and conscience are defiled. </a:t>
            </a:r>
          </a:p>
          <a:p>
            <a:pPr marL="0" indent="0">
              <a:buNone/>
            </a:pPr>
            <a:r>
              <a:rPr lang="en-US" sz="3600" dirty="0">
                <a:solidFill>
                  <a:schemeClr val="bg1"/>
                </a:solidFill>
              </a:rPr>
              <a:t>16 They claim to know God but their deeds deny Him. They are despicable and disobedient and worthless for any good deed.</a:t>
            </a:r>
          </a:p>
        </p:txBody>
      </p:sp>
    </p:spTree>
    <p:extLst>
      <p:ext uri="{BB962C8B-B14F-4D97-AF65-F5344CB8AC3E}">
        <p14:creationId xmlns:p14="http://schemas.microsoft.com/office/powerpoint/2010/main" val="1303946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Titus 2:1 - 5</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200" dirty="0">
                <a:solidFill>
                  <a:schemeClr val="bg1"/>
                </a:solidFill>
              </a:rPr>
              <a:t>1 But as for you, speak things that are fitting for sound instruction. </a:t>
            </a:r>
          </a:p>
          <a:p>
            <a:pPr marL="0" indent="0">
              <a:buNone/>
            </a:pPr>
            <a:r>
              <a:rPr lang="en-US" sz="3200" dirty="0">
                <a:solidFill>
                  <a:schemeClr val="bg1"/>
                </a:solidFill>
              </a:rPr>
              <a:t>2 Older men are to be clear-minded, dignified, self-controlled, sound in faith, in love, in patience. </a:t>
            </a:r>
          </a:p>
          <a:p>
            <a:pPr marL="0" indent="0">
              <a:buNone/>
            </a:pPr>
            <a:r>
              <a:rPr lang="en-US" sz="3200" dirty="0">
                <a:solidFill>
                  <a:schemeClr val="bg1"/>
                </a:solidFill>
              </a:rPr>
              <a:t>3 Likewise, older women are to be sanctified in demeanor—not backbiting or enslaved to much wine. Let them be teachers of what is good, </a:t>
            </a:r>
          </a:p>
          <a:p>
            <a:pPr marL="0" indent="0">
              <a:buNone/>
            </a:pPr>
            <a:r>
              <a:rPr lang="en-US" sz="3200" dirty="0">
                <a:solidFill>
                  <a:schemeClr val="bg1"/>
                </a:solidFill>
              </a:rPr>
              <a:t>4 so that they may train the young women to love their husbands, to love their children, </a:t>
            </a:r>
          </a:p>
          <a:p>
            <a:pPr marL="0" indent="0">
              <a:buNone/>
            </a:pPr>
            <a:r>
              <a:rPr lang="en-US" sz="3200" dirty="0">
                <a:solidFill>
                  <a:schemeClr val="bg1"/>
                </a:solidFill>
              </a:rPr>
              <a:t>5 to be self-controlled, pure, managing their household, kind, submitted to their own husbands, so that God’s word may not be dishonored.</a:t>
            </a:r>
          </a:p>
        </p:txBody>
      </p:sp>
    </p:spTree>
    <p:extLst>
      <p:ext uri="{BB962C8B-B14F-4D97-AF65-F5344CB8AC3E}">
        <p14:creationId xmlns:p14="http://schemas.microsoft.com/office/powerpoint/2010/main" val="345648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Autofit/>
          </a:bodyPr>
          <a:lstStyle/>
          <a:p>
            <a:pPr algn="ctr"/>
            <a:r>
              <a:rPr lang="en-US" sz="3600" dirty="0">
                <a:solidFill>
                  <a:schemeClr val="bg1"/>
                </a:solidFill>
              </a:rPr>
              <a:t>Titus 2:6 - 7</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6 Likewise urge the younger men to be self-controlled, </a:t>
            </a:r>
          </a:p>
          <a:p>
            <a:pPr marL="0" indent="0">
              <a:buNone/>
            </a:pPr>
            <a:r>
              <a:rPr lang="en-US" sz="3600" dirty="0">
                <a:solidFill>
                  <a:schemeClr val="bg1"/>
                </a:solidFill>
              </a:rPr>
              <a:t>7 in all things showing yourself to be an example of good deeds—integrity in instruction, dignity, </a:t>
            </a:r>
          </a:p>
          <a:p>
            <a:pPr marL="0" indent="0">
              <a:buNone/>
            </a:pPr>
            <a:r>
              <a:rPr lang="en-US" sz="3600" dirty="0">
                <a:solidFill>
                  <a:schemeClr val="bg1"/>
                </a:solidFill>
              </a:rPr>
              <a:t>8 sound speech beyond criticism—so that an opponent may be put to shame, having nothing bad to say about us.</a:t>
            </a:r>
          </a:p>
          <a:p>
            <a:pPr marL="0" indent="0">
              <a:buNone/>
            </a:pPr>
            <a:r>
              <a:rPr lang="en-US" sz="3600" dirty="0">
                <a:solidFill>
                  <a:schemeClr val="bg1"/>
                </a:solidFill>
              </a:rPr>
              <a:t>9 Urge slaves to submit themselves to their own masters in all things, well-pleasing and not back-talking, </a:t>
            </a:r>
          </a:p>
          <a:p>
            <a:pPr marL="0" indent="0">
              <a:buNone/>
            </a:pPr>
            <a:r>
              <a:rPr lang="en-US" sz="3600" dirty="0">
                <a:solidFill>
                  <a:schemeClr val="bg1"/>
                </a:solidFill>
              </a:rPr>
              <a:t>10 not stealing but showing all good faithfulness, so that they may do credit to the teaching about God our Savior in everything.</a:t>
            </a:r>
          </a:p>
        </p:txBody>
      </p:sp>
    </p:spTree>
    <p:extLst>
      <p:ext uri="{BB962C8B-B14F-4D97-AF65-F5344CB8AC3E}">
        <p14:creationId xmlns:p14="http://schemas.microsoft.com/office/powerpoint/2010/main" val="2754732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rmAutofit/>
          </a:bodyPr>
          <a:lstStyle/>
          <a:p>
            <a:pPr algn="ctr"/>
            <a:r>
              <a:rPr lang="en-US" dirty="0">
                <a:solidFill>
                  <a:schemeClr val="bg1"/>
                </a:solidFill>
              </a:rPr>
              <a:t>Titus 2:11 - 15 </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fontScale="92500" lnSpcReduction="10000"/>
          </a:bodyPr>
          <a:lstStyle/>
          <a:p>
            <a:pPr marL="0" indent="0">
              <a:buNone/>
            </a:pPr>
            <a:r>
              <a:rPr lang="en-US" sz="3600" dirty="0">
                <a:solidFill>
                  <a:schemeClr val="bg1"/>
                </a:solidFill>
              </a:rPr>
              <a:t>11 For the grace of God has appeared, bringing salvation to all men, </a:t>
            </a:r>
          </a:p>
          <a:p>
            <a:pPr marL="0" indent="0">
              <a:buNone/>
            </a:pPr>
            <a:r>
              <a:rPr lang="en-US" sz="3600" dirty="0">
                <a:solidFill>
                  <a:schemeClr val="bg1"/>
                </a:solidFill>
              </a:rPr>
              <a:t>12 training us to deny ungodliness and worldly desires and to live in a manner that is self-controlled and righteous and godly in the present age. </a:t>
            </a:r>
          </a:p>
          <a:p>
            <a:pPr marL="0" indent="0">
              <a:buNone/>
            </a:pPr>
            <a:r>
              <a:rPr lang="en-US" sz="3600" dirty="0">
                <a:solidFill>
                  <a:schemeClr val="bg1"/>
                </a:solidFill>
              </a:rPr>
              <a:t>13 We wait for the blessed hope and appearance of the glory of our great God and Savior, Messiah Yeshua. </a:t>
            </a:r>
          </a:p>
          <a:p>
            <a:pPr marL="0" indent="0">
              <a:buNone/>
            </a:pPr>
            <a:r>
              <a:rPr lang="en-US" sz="3600" dirty="0">
                <a:solidFill>
                  <a:schemeClr val="bg1"/>
                </a:solidFill>
              </a:rPr>
              <a:t>14 He gave Himself for us so that He might redeem us from every lawless deed and so that He might purify for Himself a chosen people, zealous for good deeds. </a:t>
            </a:r>
          </a:p>
          <a:p>
            <a:pPr marL="0" indent="0">
              <a:buNone/>
            </a:pPr>
            <a:r>
              <a:rPr lang="en-US" sz="3600" dirty="0">
                <a:solidFill>
                  <a:schemeClr val="bg1"/>
                </a:solidFill>
              </a:rPr>
              <a:t>15 So communicate these things, and encourage and correct with complete authority. Let no one look down on you.</a:t>
            </a:r>
          </a:p>
        </p:txBody>
      </p:sp>
    </p:spTree>
    <p:extLst>
      <p:ext uri="{BB962C8B-B14F-4D97-AF65-F5344CB8AC3E}">
        <p14:creationId xmlns:p14="http://schemas.microsoft.com/office/powerpoint/2010/main" val="2714531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rmAutofit/>
          </a:bodyPr>
          <a:lstStyle/>
          <a:p>
            <a:pPr algn="ctr"/>
            <a:r>
              <a:rPr lang="en-US" dirty="0">
                <a:solidFill>
                  <a:schemeClr val="bg1"/>
                </a:solidFill>
              </a:rPr>
              <a:t>Titus 3:1 - 3 </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1 Remind the people to be submitted to rulers and authorities, to be obedient, to be ready for every good deed, </a:t>
            </a:r>
          </a:p>
          <a:p>
            <a:pPr marL="0" indent="0">
              <a:buNone/>
            </a:pPr>
            <a:endParaRPr lang="en-US" sz="3600" dirty="0">
              <a:solidFill>
                <a:schemeClr val="bg1"/>
              </a:solidFill>
            </a:endParaRPr>
          </a:p>
          <a:p>
            <a:pPr marL="0" indent="0">
              <a:buNone/>
            </a:pPr>
            <a:r>
              <a:rPr lang="en-US" sz="3600" dirty="0">
                <a:solidFill>
                  <a:schemeClr val="bg1"/>
                </a:solidFill>
              </a:rPr>
              <a:t>2 to slander no one, without fighting, gentle, showing every courtesy to all people. </a:t>
            </a:r>
          </a:p>
          <a:p>
            <a:pPr marL="0" indent="0">
              <a:buNone/>
            </a:pPr>
            <a:endParaRPr lang="en-US" sz="3600" dirty="0">
              <a:solidFill>
                <a:schemeClr val="bg1"/>
              </a:solidFill>
            </a:endParaRPr>
          </a:p>
          <a:p>
            <a:pPr marL="0" indent="0">
              <a:buNone/>
            </a:pPr>
            <a:r>
              <a:rPr lang="en-US" sz="3600" dirty="0">
                <a:solidFill>
                  <a:schemeClr val="bg1"/>
                </a:solidFill>
              </a:rPr>
              <a:t>3 For we also once were foolish, disobedient, deluded, enslaved to various desires and pleasures, spending our lives in malice and envy, hateful and hating one another.</a:t>
            </a:r>
          </a:p>
        </p:txBody>
      </p:sp>
    </p:spTree>
    <p:extLst>
      <p:ext uri="{BB962C8B-B14F-4D97-AF65-F5344CB8AC3E}">
        <p14:creationId xmlns:p14="http://schemas.microsoft.com/office/powerpoint/2010/main" val="24391859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rmAutofit/>
          </a:bodyPr>
          <a:lstStyle/>
          <a:p>
            <a:pPr algn="ctr"/>
            <a:r>
              <a:rPr lang="en-US" dirty="0">
                <a:solidFill>
                  <a:schemeClr val="bg1"/>
                </a:solidFill>
              </a:rPr>
              <a:t>Titus  3:4 - 6</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4 But when the kindness of God our Savior and His love for mankind appeared—</a:t>
            </a:r>
          </a:p>
          <a:p>
            <a:pPr marL="0" indent="0">
              <a:buNone/>
            </a:pPr>
            <a:endParaRPr lang="en-US" sz="3600" dirty="0">
              <a:solidFill>
                <a:schemeClr val="bg1"/>
              </a:solidFill>
            </a:endParaRPr>
          </a:p>
          <a:p>
            <a:pPr marL="0" indent="0">
              <a:buNone/>
            </a:pPr>
            <a:r>
              <a:rPr lang="en-US" sz="3600" dirty="0">
                <a:solidFill>
                  <a:schemeClr val="bg1"/>
                </a:solidFill>
              </a:rPr>
              <a:t>5 not by deeds of righteousness which we had done ourselves, but because of His mercy—He saved us through the mikveh of rebirth and renewing of the Ruach ha-</a:t>
            </a:r>
            <a:r>
              <a:rPr lang="en-US" sz="3600" dirty="0" err="1">
                <a:solidFill>
                  <a:schemeClr val="bg1"/>
                </a:solidFill>
              </a:rPr>
              <a:t>Kodesh</a:t>
            </a:r>
            <a:r>
              <a:rPr lang="en-US" sz="3600" dirty="0">
                <a:solidFill>
                  <a:schemeClr val="bg1"/>
                </a:solidFill>
              </a:rPr>
              <a:t>,</a:t>
            </a:r>
          </a:p>
          <a:p>
            <a:pPr marL="0" indent="0">
              <a:buNone/>
            </a:pPr>
            <a:endParaRPr lang="en-US" sz="3600" dirty="0">
              <a:solidFill>
                <a:schemeClr val="bg1"/>
              </a:solidFill>
            </a:endParaRPr>
          </a:p>
          <a:p>
            <a:pPr marL="0" indent="0">
              <a:buNone/>
            </a:pPr>
            <a:r>
              <a:rPr lang="en-US" sz="3600" dirty="0">
                <a:solidFill>
                  <a:schemeClr val="bg1"/>
                </a:solidFill>
              </a:rPr>
              <a:t>6 whom He abundantly poured out on us through Messiah Yeshua our Savior,</a:t>
            </a:r>
          </a:p>
          <a:p>
            <a:pPr marL="0" indent="0">
              <a:buNone/>
            </a:pPr>
            <a:endParaRPr lang="en-US" sz="3600" dirty="0">
              <a:solidFill>
                <a:schemeClr val="bg1"/>
              </a:solidFill>
            </a:endParaRPr>
          </a:p>
          <a:p>
            <a:pPr marL="0" indent="0">
              <a:buNone/>
            </a:pPr>
            <a:endParaRPr lang="en-US" sz="3600" dirty="0">
              <a:solidFill>
                <a:schemeClr val="bg1"/>
              </a:solidFill>
            </a:endParaRPr>
          </a:p>
          <a:p>
            <a:pPr marL="0" indent="0">
              <a:buNone/>
            </a:pPr>
            <a:endParaRPr lang="en-US" sz="3600" dirty="0">
              <a:solidFill>
                <a:schemeClr val="bg1"/>
              </a:solidFill>
            </a:endParaRPr>
          </a:p>
        </p:txBody>
      </p:sp>
    </p:spTree>
    <p:extLst>
      <p:ext uri="{BB962C8B-B14F-4D97-AF65-F5344CB8AC3E}">
        <p14:creationId xmlns:p14="http://schemas.microsoft.com/office/powerpoint/2010/main" val="3953633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rmAutofit/>
          </a:bodyPr>
          <a:lstStyle/>
          <a:p>
            <a:pPr algn="ctr"/>
            <a:r>
              <a:rPr lang="en-US" dirty="0">
                <a:solidFill>
                  <a:schemeClr val="bg1"/>
                </a:solidFill>
              </a:rPr>
              <a:t>Titus 3:7 - 9</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lnSpcReduction="10000"/>
          </a:bodyPr>
          <a:lstStyle/>
          <a:p>
            <a:pPr marL="0" indent="0">
              <a:buNone/>
            </a:pPr>
            <a:r>
              <a:rPr lang="en-US" sz="3600" dirty="0">
                <a:solidFill>
                  <a:schemeClr val="bg1"/>
                </a:solidFill>
              </a:rPr>
              <a:t>7 so that being set right by His grace, we might become heirs with the confident hope of eternal life!</a:t>
            </a:r>
          </a:p>
          <a:p>
            <a:pPr marL="0" indent="0">
              <a:buNone/>
            </a:pPr>
            <a:endParaRPr lang="en-US" sz="3600" dirty="0">
              <a:solidFill>
                <a:schemeClr val="bg1"/>
              </a:solidFill>
            </a:endParaRPr>
          </a:p>
          <a:p>
            <a:pPr marL="0" indent="0">
              <a:buNone/>
            </a:pPr>
            <a:r>
              <a:rPr lang="en-US" sz="3600" dirty="0">
                <a:solidFill>
                  <a:schemeClr val="bg1"/>
                </a:solidFill>
              </a:rPr>
              <a:t>8 Trustworthy is the saying, and I want you to insist on these things, so that those who have put their trust in Yah may be careful to devote themselves to good deeds. These things are good and beneficial for people.</a:t>
            </a:r>
          </a:p>
          <a:p>
            <a:pPr marL="0" indent="0">
              <a:buNone/>
            </a:pPr>
            <a:endParaRPr lang="en-US" sz="3600" dirty="0">
              <a:solidFill>
                <a:schemeClr val="bg1"/>
              </a:solidFill>
            </a:endParaRPr>
          </a:p>
          <a:p>
            <a:pPr marL="0" indent="0">
              <a:buNone/>
            </a:pPr>
            <a:r>
              <a:rPr lang="en-US" sz="3600" dirty="0">
                <a:solidFill>
                  <a:schemeClr val="bg1"/>
                </a:solidFill>
              </a:rPr>
              <a:t>9 But avoid foolish controversies and genealogies and strife and disputes about Torah, for they are unprofitable and useless. </a:t>
            </a:r>
          </a:p>
        </p:txBody>
      </p:sp>
    </p:spTree>
    <p:extLst>
      <p:ext uri="{BB962C8B-B14F-4D97-AF65-F5344CB8AC3E}">
        <p14:creationId xmlns:p14="http://schemas.microsoft.com/office/powerpoint/2010/main" val="2511688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rmAutofit/>
          </a:bodyPr>
          <a:lstStyle/>
          <a:p>
            <a:pPr algn="ctr"/>
            <a:r>
              <a:rPr lang="en-US" dirty="0">
                <a:solidFill>
                  <a:schemeClr val="bg1"/>
                </a:solidFill>
              </a:rPr>
              <a:t>Titus 3:10 - 11</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10 Dismiss a quarrelsome person after a first and second warning, </a:t>
            </a:r>
          </a:p>
          <a:p>
            <a:pPr marL="0" indent="0">
              <a:buNone/>
            </a:pPr>
            <a:endParaRPr lang="en-US" sz="3600" dirty="0">
              <a:solidFill>
                <a:schemeClr val="bg1"/>
              </a:solidFill>
            </a:endParaRPr>
          </a:p>
          <a:p>
            <a:pPr marL="0" indent="0">
              <a:buNone/>
            </a:pPr>
            <a:r>
              <a:rPr lang="en-US" sz="3600" dirty="0">
                <a:solidFill>
                  <a:schemeClr val="bg1"/>
                </a:solidFill>
              </a:rPr>
              <a:t>11 knowing that such a person is twisted and is sinning—he is self-condemned.</a:t>
            </a:r>
          </a:p>
          <a:p>
            <a:pPr marL="0" indent="0">
              <a:buNone/>
            </a:pPr>
            <a:endParaRPr lang="en-US" sz="3600" dirty="0">
              <a:solidFill>
                <a:schemeClr val="bg1"/>
              </a:solidFill>
            </a:endParaRPr>
          </a:p>
        </p:txBody>
      </p:sp>
    </p:spTree>
    <p:extLst>
      <p:ext uri="{BB962C8B-B14F-4D97-AF65-F5344CB8AC3E}">
        <p14:creationId xmlns:p14="http://schemas.microsoft.com/office/powerpoint/2010/main" val="293097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C2DC3-E77E-8D47-821A-BD0661B958D6}"/>
              </a:ext>
            </a:extLst>
          </p:cNvPr>
          <p:cNvSpPr>
            <a:spLocks noGrp="1"/>
          </p:cNvSpPr>
          <p:nvPr>
            <p:ph type="title"/>
          </p:nvPr>
        </p:nvSpPr>
        <p:spPr>
          <a:xfrm>
            <a:off x="0" y="0"/>
            <a:ext cx="12192000" cy="993912"/>
          </a:xfrm>
          <a:solidFill>
            <a:schemeClr val="tx1"/>
          </a:solidFill>
        </p:spPr>
        <p:txBody>
          <a:bodyPr/>
          <a:lstStyle/>
          <a:p>
            <a:pPr algn="ctr"/>
            <a:r>
              <a:rPr lang="en-US" b="1" dirty="0">
                <a:solidFill>
                  <a:schemeClr val="bg1"/>
                </a:solidFill>
              </a:rPr>
              <a:t>Blessing The Reading Of The Torah</a:t>
            </a:r>
          </a:p>
        </p:txBody>
      </p:sp>
      <p:sp>
        <p:nvSpPr>
          <p:cNvPr id="3" name="Content Placeholder 2">
            <a:extLst>
              <a:ext uri="{FF2B5EF4-FFF2-40B4-BE49-F238E27FC236}">
                <a16:creationId xmlns:a16="http://schemas.microsoft.com/office/drawing/2014/main" id="{D8F85945-98D0-F346-AF1C-065E29CCA02A}"/>
              </a:ext>
            </a:extLst>
          </p:cNvPr>
          <p:cNvSpPr>
            <a:spLocks noGrp="1"/>
          </p:cNvSpPr>
          <p:nvPr>
            <p:ph idx="1"/>
          </p:nvPr>
        </p:nvSpPr>
        <p:spPr>
          <a:xfrm>
            <a:off x="0" y="993912"/>
            <a:ext cx="12192000" cy="5864088"/>
          </a:xfrm>
          <a:solidFill>
            <a:schemeClr val="tx1"/>
          </a:solidFill>
        </p:spPr>
        <p:txBody>
          <a:bodyPr/>
          <a:lstStyle/>
          <a:p>
            <a:pPr marL="0" indent="0">
              <a:buNone/>
            </a:pPr>
            <a:r>
              <a:rPr lang="en-US" sz="3600" b="1" dirty="0" err="1">
                <a:solidFill>
                  <a:schemeClr val="bg1"/>
                </a:solidFill>
              </a:rPr>
              <a:t>Barukh</a:t>
            </a:r>
            <a:r>
              <a:rPr lang="en-US" sz="3600" b="1" dirty="0">
                <a:solidFill>
                  <a:schemeClr val="bg1"/>
                </a:solidFill>
              </a:rPr>
              <a:t> </a:t>
            </a:r>
            <a:r>
              <a:rPr lang="en-US" sz="3600" b="1" dirty="0" err="1">
                <a:solidFill>
                  <a:schemeClr val="bg1"/>
                </a:solidFill>
              </a:rPr>
              <a:t>ata</a:t>
            </a:r>
            <a:r>
              <a:rPr lang="en-US" sz="3600" b="1" dirty="0">
                <a:solidFill>
                  <a:schemeClr val="bg1"/>
                </a:solidFill>
              </a:rPr>
              <a:t> Adonai </a:t>
            </a:r>
            <a:r>
              <a:rPr lang="en-US" sz="3600" b="1" dirty="0" err="1">
                <a:solidFill>
                  <a:schemeClr val="bg1"/>
                </a:solidFill>
              </a:rPr>
              <a:t>Eloheynu</a:t>
            </a:r>
            <a:r>
              <a:rPr lang="en-US" sz="3600" b="1" dirty="0">
                <a:solidFill>
                  <a:schemeClr val="bg1"/>
                </a:solidFill>
              </a:rPr>
              <a:t>, </a:t>
            </a:r>
            <a:r>
              <a:rPr lang="en-US" sz="3600" b="1" dirty="0" err="1">
                <a:solidFill>
                  <a:schemeClr val="bg1"/>
                </a:solidFill>
              </a:rPr>
              <a:t>melekh</a:t>
            </a:r>
            <a:r>
              <a:rPr lang="en-US" sz="3600" b="1" dirty="0">
                <a:solidFill>
                  <a:schemeClr val="bg1"/>
                </a:solidFill>
              </a:rPr>
              <a:t> ha-</a:t>
            </a:r>
            <a:r>
              <a:rPr lang="en-US" sz="3600" b="1" dirty="0" err="1">
                <a:solidFill>
                  <a:schemeClr val="bg1"/>
                </a:solidFill>
              </a:rPr>
              <a:t>olam</a:t>
            </a:r>
            <a:r>
              <a:rPr lang="en-US" sz="3600" b="1" dirty="0">
                <a:solidFill>
                  <a:schemeClr val="bg1"/>
                </a:solidFill>
              </a:rPr>
              <a:t>,</a:t>
            </a:r>
          </a:p>
          <a:p>
            <a:pPr marL="0" indent="0">
              <a:buNone/>
            </a:pPr>
            <a:r>
              <a:rPr lang="en-US" sz="3600" b="1" dirty="0">
                <a:solidFill>
                  <a:schemeClr val="bg1"/>
                </a:solidFill>
              </a:rPr>
              <a:t>Blessed are you, Lord our God, King of the universe</a:t>
            </a:r>
          </a:p>
          <a:p>
            <a:pPr marL="0" indent="0">
              <a:buNone/>
            </a:pPr>
            <a:endParaRPr lang="en-US" sz="3600" b="1" dirty="0">
              <a:solidFill>
                <a:schemeClr val="bg1"/>
              </a:solidFill>
            </a:endParaRPr>
          </a:p>
          <a:p>
            <a:pPr marL="0" indent="0">
              <a:buNone/>
            </a:pPr>
            <a:r>
              <a:rPr lang="en-US" sz="3600" b="1" dirty="0">
                <a:solidFill>
                  <a:schemeClr val="bg1"/>
                </a:solidFill>
              </a:rPr>
              <a:t>Asher </a:t>
            </a:r>
            <a:r>
              <a:rPr lang="en-US" sz="3600" b="1" dirty="0" err="1">
                <a:solidFill>
                  <a:schemeClr val="bg1"/>
                </a:solidFill>
              </a:rPr>
              <a:t>bechar</a:t>
            </a:r>
            <a:r>
              <a:rPr lang="en-US" sz="3600" b="1" dirty="0">
                <a:solidFill>
                  <a:schemeClr val="bg1"/>
                </a:solidFill>
              </a:rPr>
              <a:t> </a:t>
            </a:r>
            <a:r>
              <a:rPr lang="en-US" sz="3600" b="1" dirty="0" err="1">
                <a:solidFill>
                  <a:schemeClr val="bg1"/>
                </a:solidFill>
              </a:rPr>
              <a:t>banu</a:t>
            </a:r>
            <a:r>
              <a:rPr lang="en-US" sz="3600" b="1" dirty="0">
                <a:solidFill>
                  <a:schemeClr val="bg1"/>
                </a:solidFill>
              </a:rPr>
              <a:t> </a:t>
            </a:r>
            <a:r>
              <a:rPr lang="en-US" sz="3600" b="1" dirty="0" err="1">
                <a:solidFill>
                  <a:schemeClr val="bg1"/>
                </a:solidFill>
              </a:rPr>
              <a:t>mik-kol</a:t>
            </a:r>
            <a:r>
              <a:rPr lang="en-US" sz="3600" b="1" dirty="0">
                <a:solidFill>
                  <a:schemeClr val="bg1"/>
                </a:solidFill>
              </a:rPr>
              <a:t> ha-am-</a:t>
            </a:r>
            <a:r>
              <a:rPr lang="en-US" sz="3600" b="1" dirty="0" err="1">
                <a:solidFill>
                  <a:schemeClr val="bg1"/>
                </a:solidFill>
              </a:rPr>
              <a:t>mim</a:t>
            </a:r>
            <a:r>
              <a:rPr lang="en-US" sz="3600" b="1" dirty="0">
                <a:solidFill>
                  <a:schemeClr val="bg1"/>
                </a:solidFill>
              </a:rPr>
              <a:t> </a:t>
            </a:r>
            <a:r>
              <a:rPr lang="en-US" sz="3600" b="1" dirty="0" err="1">
                <a:solidFill>
                  <a:schemeClr val="bg1"/>
                </a:solidFill>
              </a:rPr>
              <a:t>venatan</a:t>
            </a:r>
            <a:r>
              <a:rPr lang="en-US" sz="3600" b="1" dirty="0">
                <a:solidFill>
                  <a:schemeClr val="bg1"/>
                </a:solidFill>
              </a:rPr>
              <a:t> la-nu et </a:t>
            </a:r>
            <a:r>
              <a:rPr lang="en-US" sz="3600" b="1" dirty="0" err="1">
                <a:solidFill>
                  <a:schemeClr val="bg1"/>
                </a:solidFill>
              </a:rPr>
              <a:t>Torato</a:t>
            </a:r>
            <a:r>
              <a:rPr lang="en-US" sz="3600" b="1" dirty="0">
                <a:solidFill>
                  <a:schemeClr val="bg1"/>
                </a:solidFill>
              </a:rPr>
              <a:t>,</a:t>
            </a:r>
          </a:p>
          <a:p>
            <a:pPr marL="0" indent="0">
              <a:buNone/>
            </a:pPr>
            <a:r>
              <a:rPr lang="en-US" sz="3600" b="1" dirty="0">
                <a:solidFill>
                  <a:schemeClr val="bg1"/>
                </a:solidFill>
              </a:rPr>
              <a:t>Who chose us from all the people and gave us His Torah</a:t>
            </a:r>
          </a:p>
          <a:p>
            <a:pPr marL="0" indent="0">
              <a:buNone/>
            </a:pPr>
            <a:endParaRPr lang="en-US" sz="3600" b="1" dirty="0">
              <a:solidFill>
                <a:schemeClr val="bg1"/>
              </a:solidFill>
            </a:endParaRPr>
          </a:p>
          <a:p>
            <a:pPr marL="0" indent="0">
              <a:buNone/>
            </a:pPr>
            <a:r>
              <a:rPr lang="en-US" sz="3600" b="1" dirty="0">
                <a:solidFill>
                  <a:schemeClr val="bg1"/>
                </a:solidFill>
              </a:rPr>
              <a:t>Baruch </a:t>
            </a:r>
            <a:r>
              <a:rPr lang="en-US" sz="3600" b="1" dirty="0" err="1">
                <a:solidFill>
                  <a:schemeClr val="bg1"/>
                </a:solidFill>
              </a:rPr>
              <a:t>ata</a:t>
            </a:r>
            <a:r>
              <a:rPr lang="en-US" sz="3600" b="1" dirty="0">
                <a:solidFill>
                  <a:schemeClr val="bg1"/>
                </a:solidFill>
              </a:rPr>
              <a:t> Adonai, no-</a:t>
            </a:r>
            <a:r>
              <a:rPr lang="en-US" sz="3600" b="1" dirty="0" err="1">
                <a:solidFill>
                  <a:schemeClr val="bg1"/>
                </a:solidFill>
              </a:rPr>
              <a:t>tein</a:t>
            </a:r>
            <a:r>
              <a:rPr lang="en-US" sz="3600" b="1" dirty="0">
                <a:solidFill>
                  <a:schemeClr val="bg1"/>
                </a:solidFill>
              </a:rPr>
              <a:t> Ha-Torah</a:t>
            </a:r>
          </a:p>
          <a:p>
            <a:pPr marL="0" indent="0">
              <a:buNone/>
            </a:pPr>
            <a:r>
              <a:rPr lang="en-US" sz="3600" b="1" dirty="0">
                <a:solidFill>
                  <a:schemeClr val="bg1"/>
                </a:solidFill>
              </a:rPr>
              <a:t>Blessed are you, Lord, giver of the Torah</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705312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rmAutofit/>
          </a:bodyPr>
          <a:lstStyle/>
          <a:p>
            <a:pPr algn="ctr"/>
            <a:r>
              <a:rPr lang="en-US" dirty="0">
                <a:solidFill>
                  <a:schemeClr val="bg1"/>
                </a:solidFill>
              </a:rPr>
              <a:t>Titus 3:12 - 15</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fontScale="92500" lnSpcReduction="10000"/>
          </a:bodyPr>
          <a:lstStyle/>
          <a:p>
            <a:pPr marL="0" indent="0">
              <a:buNone/>
            </a:pPr>
            <a:r>
              <a:rPr lang="en-US" sz="3600" dirty="0">
                <a:solidFill>
                  <a:schemeClr val="bg1"/>
                </a:solidFill>
              </a:rPr>
              <a:t>12 When I send </a:t>
            </a:r>
            <a:r>
              <a:rPr lang="en-US" sz="3600" dirty="0" err="1">
                <a:solidFill>
                  <a:schemeClr val="bg1"/>
                </a:solidFill>
              </a:rPr>
              <a:t>Artemas</a:t>
            </a:r>
            <a:r>
              <a:rPr lang="en-US" sz="3600" dirty="0">
                <a:solidFill>
                  <a:schemeClr val="bg1"/>
                </a:solidFill>
              </a:rPr>
              <a:t> or Tychicus to you, hurry to come to me in </a:t>
            </a:r>
            <a:r>
              <a:rPr lang="en-US" sz="3600" dirty="0" err="1">
                <a:solidFill>
                  <a:schemeClr val="bg1"/>
                </a:solidFill>
              </a:rPr>
              <a:t>Nicopolis</a:t>
            </a:r>
            <a:r>
              <a:rPr lang="en-US" sz="3600" dirty="0">
                <a:solidFill>
                  <a:schemeClr val="bg1"/>
                </a:solidFill>
              </a:rPr>
              <a:t>, for I have decided to winter there. </a:t>
            </a:r>
          </a:p>
          <a:p>
            <a:pPr marL="0" indent="0">
              <a:buNone/>
            </a:pPr>
            <a:endParaRPr lang="en-US" sz="3600" dirty="0">
              <a:solidFill>
                <a:schemeClr val="bg1"/>
              </a:solidFill>
            </a:endParaRPr>
          </a:p>
          <a:p>
            <a:pPr marL="0" indent="0">
              <a:buNone/>
            </a:pPr>
            <a:r>
              <a:rPr lang="en-US" sz="3600" dirty="0">
                <a:solidFill>
                  <a:schemeClr val="bg1"/>
                </a:solidFill>
              </a:rPr>
              <a:t>13 Send Zenas the lawyer and Apollos on their journey with great care, so that nothing is lacking for them. </a:t>
            </a:r>
          </a:p>
          <a:p>
            <a:pPr marL="0" indent="0">
              <a:buNone/>
            </a:pPr>
            <a:endParaRPr lang="en-US" sz="3600" dirty="0">
              <a:solidFill>
                <a:schemeClr val="bg1"/>
              </a:solidFill>
            </a:endParaRPr>
          </a:p>
          <a:p>
            <a:pPr marL="0" indent="0">
              <a:buNone/>
            </a:pPr>
            <a:r>
              <a:rPr lang="en-US" sz="3900" b="1" i="1" dirty="0">
                <a:solidFill>
                  <a:schemeClr val="bg1"/>
                </a:solidFill>
              </a:rPr>
              <a:t>14 And let our people learn to devote themselves to doing mitzvot to meet urgent needs, so they will not be unfruitful.</a:t>
            </a:r>
          </a:p>
          <a:p>
            <a:pPr marL="0" indent="0">
              <a:buNone/>
            </a:pPr>
            <a:endParaRPr lang="en-US" sz="3600" dirty="0">
              <a:solidFill>
                <a:schemeClr val="bg1"/>
              </a:solidFill>
            </a:endParaRPr>
          </a:p>
          <a:p>
            <a:pPr marL="0" indent="0">
              <a:buNone/>
            </a:pPr>
            <a:r>
              <a:rPr lang="en-US" sz="3600" dirty="0">
                <a:solidFill>
                  <a:schemeClr val="bg1"/>
                </a:solidFill>
              </a:rPr>
              <a:t>15 All who are with me greet you. Greet those who love us in the faith. Grace be with you all.</a:t>
            </a:r>
          </a:p>
        </p:txBody>
      </p:sp>
    </p:spTree>
    <p:extLst>
      <p:ext uri="{BB962C8B-B14F-4D97-AF65-F5344CB8AC3E}">
        <p14:creationId xmlns:p14="http://schemas.microsoft.com/office/powerpoint/2010/main" val="656943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Galatians 5:22 - 25</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fontScale="85000" lnSpcReduction="20000"/>
          </a:bodyPr>
          <a:lstStyle/>
          <a:p>
            <a:pPr marL="0" indent="0">
              <a:buNone/>
            </a:pPr>
            <a:r>
              <a:rPr lang="en-US" sz="3600" dirty="0">
                <a:solidFill>
                  <a:schemeClr val="bg1"/>
                </a:solidFill>
              </a:rPr>
              <a:t> 22 But the fruit of the Ruach is love, joy, peace, patience, kindness, goodness, faithfulness, </a:t>
            </a:r>
          </a:p>
          <a:p>
            <a:pPr marL="0" indent="0">
              <a:buNone/>
            </a:pPr>
            <a:endParaRPr lang="en-US" sz="3600" dirty="0">
              <a:solidFill>
                <a:schemeClr val="bg1"/>
              </a:solidFill>
            </a:endParaRPr>
          </a:p>
          <a:p>
            <a:pPr marL="0" indent="0">
              <a:buNone/>
            </a:pPr>
            <a:r>
              <a:rPr lang="en-US" sz="3600" dirty="0">
                <a:solidFill>
                  <a:schemeClr val="bg1"/>
                </a:solidFill>
              </a:rPr>
              <a:t>23 gentleness, and self-control—against such things there is no law. </a:t>
            </a:r>
          </a:p>
          <a:p>
            <a:pPr marL="0" indent="0">
              <a:buNone/>
            </a:pPr>
            <a:endParaRPr lang="en-US" sz="3600" dirty="0">
              <a:solidFill>
                <a:schemeClr val="bg1"/>
              </a:solidFill>
            </a:endParaRPr>
          </a:p>
          <a:p>
            <a:pPr marL="0" indent="0">
              <a:buNone/>
            </a:pPr>
            <a:r>
              <a:rPr lang="en-US" sz="3600" dirty="0">
                <a:solidFill>
                  <a:schemeClr val="bg1"/>
                </a:solidFill>
              </a:rPr>
              <a:t>24 Now those who belong to Messiah have crucified the flesh with its passions and desires.</a:t>
            </a:r>
          </a:p>
          <a:p>
            <a:pPr marL="0" indent="0">
              <a:buNone/>
            </a:pPr>
            <a:endParaRPr lang="en-US" sz="3600" dirty="0">
              <a:solidFill>
                <a:schemeClr val="bg1"/>
              </a:solidFill>
            </a:endParaRPr>
          </a:p>
          <a:p>
            <a:pPr marL="0" indent="0">
              <a:buNone/>
            </a:pPr>
            <a:r>
              <a:rPr lang="en-US" sz="3600" dirty="0">
                <a:solidFill>
                  <a:schemeClr val="bg1"/>
                </a:solidFill>
              </a:rPr>
              <a:t>25 If we live by the Ruach, let us also walk by the Ruach. </a:t>
            </a:r>
          </a:p>
          <a:p>
            <a:pPr marL="0" indent="0">
              <a:buNone/>
            </a:pPr>
            <a:endParaRPr lang="en-US" sz="3600" dirty="0">
              <a:solidFill>
                <a:schemeClr val="bg1"/>
              </a:solidFill>
            </a:endParaRPr>
          </a:p>
          <a:p>
            <a:pPr marL="0" indent="0">
              <a:buNone/>
            </a:pPr>
            <a:r>
              <a:rPr lang="en-US" sz="3600" dirty="0">
                <a:solidFill>
                  <a:schemeClr val="bg1"/>
                </a:solidFill>
              </a:rPr>
              <a:t>26 Let us not become conceited—provoking one another, envying one another.</a:t>
            </a:r>
          </a:p>
          <a:p>
            <a:pPr marL="0" indent="0">
              <a:buNone/>
            </a:pPr>
            <a:endParaRPr lang="en-US" sz="3600" dirty="0">
              <a:solidFill>
                <a:schemeClr val="bg1"/>
              </a:solidFill>
            </a:endParaRPr>
          </a:p>
        </p:txBody>
      </p:sp>
    </p:spTree>
    <p:extLst>
      <p:ext uri="{BB962C8B-B14F-4D97-AF65-F5344CB8AC3E}">
        <p14:creationId xmlns:p14="http://schemas.microsoft.com/office/powerpoint/2010/main" val="4206025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fontScale="92500" lnSpcReduction="20000"/>
          </a:bodyPr>
          <a:lstStyle/>
          <a:p>
            <a:pPr marL="0" indent="0">
              <a:buNone/>
            </a:pPr>
            <a:r>
              <a:rPr lang="en-US" sz="3600" dirty="0">
                <a:solidFill>
                  <a:schemeClr val="bg1"/>
                </a:solidFill>
              </a:rPr>
              <a:t>Psalm 1</a:t>
            </a:r>
          </a:p>
          <a:p>
            <a:pPr marL="0" indent="0">
              <a:buNone/>
            </a:pPr>
            <a:endParaRPr lang="en-US" sz="3600" dirty="0">
              <a:solidFill>
                <a:schemeClr val="bg1"/>
              </a:solidFill>
            </a:endParaRPr>
          </a:p>
          <a:p>
            <a:pPr marL="0" indent="0">
              <a:buNone/>
            </a:pPr>
            <a:r>
              <a:rPr lang="en-US" sz="3600" dirty="0">
                <a:solidFill>
                  <a:schemeClr val="bg1"/>
                </a:solidFill>
              </a:rPr>
              <a:t>1 Happy is the one who has not walked in the advice of the wicked, nor stood in the way of sinners, nor sat in the seat of scoffers.</a:t>
            </a:r>
          </a:p>
          <a:p>
            <a:pPr marL="0" indent="0">
              <a:buNone/>
            </a:pPr>
            <a:endParaRPr lang="en-US" sz="3600" dirty="0">
              <a:solidFill>
                <a:schemeClr val="bg1"/>
              </a:solidFill>
            </a:endParaRPr>
          </a:p>
          <a:p>
            <a:pPr marL="0" indent="0">
              <a:buNone/>
            </a:pPr>
            <a:r>
              <a:rPr lang="en-US" sz="3600" dirty="0">
                <a:solidFill>
                  <a:schemeClr val="bg1"/>
                </a:solidFill>
              </a:rPr>
              <a:t>2 But his delight is in the Torah of YHWH, and on His Torah he meditates day and night.</a:t>
            </a:r>
          </a:p>
          <a:p>
            <a:pPr marL="0" indent="0">
              <a:buNone/>
            </a:pPr>
            <a:endParaRPr lang="en-US" sz="3600" dirty="0">
              <a:solidFill>
                <a:schemeClr val="bg1"/>
              </a:solidFill>
            </a:endParaRPr>
          </a:p>
          <a:p>
            <a:pPr marL="0" indent="0">
              <a:buNone/>
            </a:pPr>
            <a:r>
              <a:rPr lang="en-US" sz="3600" dirty="0">
                <a:solidFill>
                  <a:schemeClr val="bg1"/>
                </a:solidFill>
              </a:rPr>
              <a:t>3 He will be like a planted tree over streams of water, producing its fruit during its season. Its leaf never droops—</a:t>
            </a:r>
          </a:p>
          <a:p>
            <a:pPr marL="0" indent="0">
              <a:buNone/>
            </a:pPr>
            <a:r>
              <a:rPr lang="en-US" sz="3600" dirty="0">
                <a:solidFill>
                  <a:schemeClr val="bg1"/>
                </a:solidFill>
              </a:rPr>
              <a:t>but in all he does, he succeeds.</a:t>
            </a:r>
          </a:p>
          <a:p>
            <a:pPr marL="0" indent="0">
              <a:buNone/>
            </a:pPr>
            <a:endParaRPr lang="en-US" sz="3600" dirty="0">
              <a:solidFill>
                <a:schemeClr val="bg1"/>
              </a:solidFill>
            </a:endParaRPr>
          </a:p>
        </p:txBody>
      </p:sp>
    </p:spTree>
    <p:extLst>
      <p:ext uri="{BB962C8B-B14F-4D97-AF65-F5344CB8AC3E}">
        <p14:creationId xmlns:p14="http://schemas.microsoft.com/office/powerpoint/2010/main" val="7609746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Psalm 1</a:t>
            </a:r>
          </a:p>
          <a:p>
            <a:pPr marL="0" indent="0">
              <a:buNone/>
            </a:pPr>
            <a:r>
              <a:rPr lang="en-US" sz="3600" dirty="0">
                <a:solidFill>
                  <a:schemeClr val="bg1"/>
                </a:solidFill>
              </a:rPr>
              <a:t>4 The wicked are not so. For they are like chaff that the wind blows away.</a:t>
            </a:r>
          </a:p>
          <a:p>
            <a:pPr marL="0" indent="0">
              <a:buNone/>
            </a:pPr>
            <a:endParaRPr lang="en-US" sz="3600" dirty="0">
              <a:solidFill>
                <a:schemeClr val="bg1"/>
              </a:solidFill>
            </a:endParaRPr>
          </a:p>
          <a:p>
            <a:pPr marL="0" indent="0">
              <a:buNone/>
            </a:pPr>
            <a:r>
              <a:rPr lang="en-US" sz="3600" dirty="0">
                <a:solidFill>
                  <a:schemeClr val="bg1"/>
                </a:solidFill>
              </a:rPr>
              <a:t>5 Therefore the wicked will not stand during the judgment,</a:t>
            </a:r>
          </a:p>
          <a:p>
            <a:pPr marL="0" indent="0">
              <a:buNone/>
            </a:pPr>
            <a:r>
              <a:rPr lang="en-US" sz="3600" dirty="0">
                <a:solidFill>
                  <a:schemeClr val="bg1"/>
                </a:solidFill>
              </a:rPr>
              <a:t>nor sinners in the congregation of the righteous.</a:t>
            </a:r>
          </a:p>
          <a:p>
            <a:pPr marL="0" indent="0">
              <a:buNone/>
            </a:pPr>
            <a:endParaRPr lang="en-US" sz="3600" dirty="0">
              <a:solidFill>
                <a:schemeClr val="bg1"/>
              </a:solidFill>
            </a:endParaRPr>
          </a:p>
          <a:p>
            <a:pPr marL="0" indent="0">
              <a:buNone/>
            </a:pPr>
            <a:r>
              <a:rPr lang="en-US" sz="3600" dirty="0">
                <a:solidFill>
                  <a:schemeClr val="bg1"/>
                </a:solidFill>
              </a:rPr>
              <a:t>6 For Yah knows the way of the righteous, but the way of the wicked leads to ruin.</a:t>
            </a:r>
          </a:p>
        </p:txBody>
      </p:sp>
    </p:spTree>
    <p:extLst>
      <p:ext uri="{BB962C8B-B14F-4D97-AF65-F5344CB8AC3E}">
        <p14:creationId xmlns:p14="http://schemas.microsoft.com/office/powerpoint/2010/main" val="885063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endParaRPr lang="en-US" sz="3600" dirty="0">
              <a:solidFill>
                <a:schemeClr val="bg1"/>
              </a:solidFill>
            </a:endParaRPr>
          </a:p>
        </p:txBody>
      </p:sp>
    </p:spTree>
    <p:extLst>
      <p:ext uri="{BB962C8B-B14F-4D97-AF65-F5344CB8AC3E}">
        <p14:creationId xmlns:p14="http://schemas.microsoft.com/office/powerpoint/2010/main" val="16719924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Autofit/>
          </a:bodyPr>
          <a:lstStyle/>
          <a:p>
            <a:pPr algn="ctr"/>
            <a:endParaRPr lang="en-US" sz="3600"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endParaRPr lang="en-US" sz="3600" dirty="0">
              <a:solidFill>
                <a:schemeClr val="bg1"/>
              </a:solidFill>
            </a:endParaRPr>
          </a:p>
        </p:txBody>
      </p:sp>
    </p:spTree>
    <p:extLst>
      <p:ext uri="{BB962C8B-B14F-4D97-AF65-F5344CB8AC3E}">
        <p14:creationId xmlns:p14="http://schemas.microsoft.com/office/powerpoint/2010/main" val="23581050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endParaRPr lang="en-US" sz="3600" dirty="0">
              <a:solidFill>
                <a:schemeClr val="bg1"/>
              </a:solidFill>
            </a:endParaRPr>
          </a:p>
          <a:p>
            <a:pPr marL="0" indent="0">
              <a:buNone/>
            </a:pPr>
            <a:endParaRPr lang="en-US" sz="3600" dirty="0">
              <a:solidFill>
                <a:schemeClr val="bg1"/>
              </a:solidFill>
            </a:endParaRPr>
          </a:p>
        </p:txBody>
      </p:sp>
    </p:spTree>
    <p:extLst>
      <p:ext uri="{BB962C8B-B14F-4D97-AF65-F5344CB8AC3E}">
        <p14:creationId xmlns:p14="http://schemas.microsoft.com/office/powerpoint/2010/main" val="6448261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endParaRPr lang="en-US" sz="3600" dirty="0">
              <a:solidFill>
                <a:schemeClr val="bg1"/>
              </a:solidFill>
            </a:endParaRPr>
          </a:p>
        </p:txBody>
      </p:sp>
    </p:spTree>
    <p:extLst>
      <p:ext uri="{BB962C8B-B14F-4D97-AF65-F5344CB8AC3E}">
        <p14:creationId xmlns:p14="http://schemas.microsoft.com/office/powerpoint/2010/main" val="2183982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endParaRPr lang="en-US" sz="3600" dirty="0">
              <a:solidFill>
                <a:schemeClr val="bg1"/>
              </a:solidFill>
            </a:endParaRPr>
          </a:p>
        </p:txBody>
      </p:sp>
    </p:spTree>
    <p:extLst>
      <p:ext uri="{BB962C8B-B14F-4D97-AF65-F5344CB8AC3E}">
        <p14:creationId xmlns:p14="http://schemas.microsoft.com/office/powerpoint/2010/main" val="23385598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endParaRPr lang="en-US" sz="3600" dirty="0">
              <a:solidFill>
                <a:schemeClr val="bg1"/>
              </a:solidFill>
            </a:endParaRPr>
          </a:p>
          <a:p>
            <a:pPr marL="0" indent="0">
              <a:buNone/>
            </a:pPr>
            <a:endParaRPr lang="en-US" sz="3600" dirty="0">
              <a:solidFill>
                <a:schemeClr val="bg1"/>
              </a:solidFill>
            </a:endParaRPr>
          </a:p>
        </p:txBody>
      </p:sp>
    </p:spTree>
    <p:extLst>
      <p:ext uri="{BB962C8B-B14F-4D97-AF65-F5344CB8AC3E}">
        <p14:creationId xmlns:p14="http://schemas.microsoft.com/office/powerpoint/2010/main" val="4277672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D365D-9800-384F-BECF-2765A17AB78A}"/>
              </a:ext>
            </a:extLst>
          </p:cNvPr>
          <p:cNvSpPr>
            <a:spLocks noGrp="1"/>
          </p:cNvSpPr>
          <p:nvPr>
            <p:ph type="title"/>
          </p:nvPr>
        </p:nvSpPr>
        <p:spPr>
          <a:xfrm>
            <a:off x="1" y="783771"/>
            <a:ext cx="12192000" cy="6074229"/>
          </a:xfrm>
          <a:solidFill>
            <a:schemeClr val="tx1"/>
          </a:solidFill>
        </p:spPr>
        <p:txBody>
          <a:bodyPr>
            <a:normAutofit fontScale="90000"/>
          </a:bodyPr>
          <a:lstStyle/>
          <a:p>
            <a:pPr algn="ctr"/>
            <a:r>
              <a:rPr lang="en-US" b="1" dirty="0">
                <a:solidFill>
                  <a:schemeClr val="bg1"/>
                </a:solidFill>
              </a:rPr>
              <a:t>Blessing over the reader of Torah </a:t>
            </a:r>
            <a:br>
              <a:rPr lang="en-US" sz="4000" dirty="0">
                <a:solidFill>
                  <a:schemeClr val="bg1"/>
                </a:solidFill>
              </a:rPr>
            </a:br>
            <a:br>
              <a:rPr lang="en-US" sz="4000" b="1" dirty="0">
                <a:solidFill>
                  <a:schemeClr val="bg1"/>
                </a:solidFill>
              </a:rPr>
            </a:br>
            <a:r>
              <a:rPr lang="en-US" sz="4000" b="1" dirty="0">
                <a:solidFill>
                  <a:schemeClr val="bg1"/>
                </a:solidFill>
              </a:rPr>
              <a:t>May He who blessed our fathers, Abraham, Isaac and Jacob bless</a:t>
            </a:r>
            <a:r>
              <a:rPr lang="en-US" sz="4000" b="1" i="1" dirty="0">
                <a:solidFill>
                  <a:schemeClr val="bg1"/>
                </a:solidFill>
              </a:rPr>
              <a:t> Daniel and Milo </a:t>
            </a:r>
            <a:r>
              <a:rPr lang="en-US" sz="4000" b="1" i="1" dirty="0" err="1">
                <a:solidFill>
                  <a:schemeClr val="bg1"/>
                </a:solidFill>
              </a:rPr>
              <a:t>Garren</a:t>
            </a:r>
            <a:r>
              <a:rPr lang="en-US" sz="4000" b="1" i="1" dirty="0">
                <a:solidFill>
                  <a:schemeClr val="bg1"/>
                </a:solidFill>
              </a:rPr>
              <a:t> </a:t>
            </a:r>
            <a:r>
              <a:rPr lang="en-US" sz="4000" b="1" dirty="0">
                <a:solidFill>
                  <a:schemeClr val="bg1"/>
                </a:solidFill>
              </a:rPr>
              <a:t>because they have come up for the honor of Yah, for the honor of the Torah and for the honor of the Shabbat. In this merit may the Holy One, Blessed be He, protect and deliver Daniel and Milo from all trouble and distress, from all affliction and illness, and may He send blessing and success to all their endeavors, together with all Israel and all his brethren; </a:t>
            </a:r>
            <a:br>
              <a:rPr lang="en-US" sz="4000" b="1" dirty="0">
                <a:solidFill>
                  <a:schemeClr val="bg1"/>
                </a:solidFill>
              </a:rPr>
            </a:br>
            <a:r>
              <a:rPr lang="en-US" sz="4000" b="1" dirty="0">
                <a:solidFill>
                  <a:schemeClr val="bg1"/>
                </a:solidFill>
              </a:rPr>
              <a:t>and the congregation says,  </a:t>
            </a:r>
            <a:br>
              <a:rPr lang="en-US" sz="4000" b="1" dirty="0">
                <a:solidFill>
                  <a:schemeClr val="bg1"/>
                </a:solidFill>
              </a:rPr>
            </a:br>
            <a:r>
              <a:rPr lang="en-US" sz="4000" b="1" dirty="0">
                <a:solidFill>
                  <a:schemeClr val="bg1"/>
                </a:solidFill>
              </a:rPr>
              <a:t>In Yeshua’s Name </a:t>
            </a:r>
            <a:br>
              <a:rPr lang="en-US" sz="4000" b="1" dirty="0">
                <a:solidFill>
                  <a:schemeClr val="bg1"/>
                </a:solidFill>
              </a:rPr>
            </a:br>
            <a:r>
              <a:rPr lang="en-US" sz="4000" b="1" dirty="0">
                <a:solidFill>
                  <a:schemeClr val="bg1"/>
                </a:solidFill>
              </a:rPr>
              <a:t>Amen.</a:t>
            </a:r>
            <a:br>
              <a:rPr lang="en-US" sz="4000" dirty="0"/>
            </a:br>
            <a:endParaRPr lang="en-US" sz="4200" dirty="0"/>
          </a:p>
        </p:txBody>
      </p:sp>
    </p:spTree>
    <p:extLst>
      <p:ext uri="{BB962C8B-B14F-4D97-AF65-F5344CB8AC3E}">
        <p14:creationId xmlns:p14="http://schemas.microsoft.com/office/powerpoint/2010/main" val="36668260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ree&#10;&#10;Description automatically generated">
            <a:extLst>
              <a:ext uri="{FF2B5EF4-FFF2-40B4-BE49-F238E27FC236}">
                <a16:creationId xmlns:a16="http://schemas.microsoft.com/office/drawing/2014/main" id="{6E0B6F18-243A-234C-8E04-BF8AF4D185B0}"/>
              </a:ext>
            </a:extLst>
          </p:cNvPr>
          <p:cNvPicPr>
            <a:picLocks noChangeAspect="1"/>
          </p:cNvPicPr>
          <p:nvPr/>
        </p:nvPicPr>
        <p:blipFill>
          <a:blip r:embed="rId2"/>
          <a:stretch>
            <a:fillRect/>
          </a:stretch>
        </p:blipFill>
        <p:spPr>
          <a:xfrm>
            <a:off x="3318687" y="190941"/>
            <a:ext cx="5146740" cy="6455664"/>
          </a:xfrm>
          <a:prstGeom prst="rect">
            <a:avLst/>
          </a:prstGeom>
        </p:spPr>
      </p:pic>
      <p:sp>
        <p:nvSpPr>
          <p:cNvPr id="4" name="TextBox 3">
            <a:extLst>
              <a:ext uri="{FF2B5EF4-FFF2-40B4-BE49-F238E27FC236}">
                <a16:creationId xmlns:a16="http://schemas.microsoft.com/office/drawing/2014/main" id="{045EA770-A51A-798B-A65A-CE53C3A12B3F}"/>
              </a:ext>
            </a:extLst>
          </p:cNvPr>
          <p:cNvSpPr txBox="1"/>
          <p:nvPr/>
        </p:nvSpPr>
        <p:spPr>
          <a:xfrm>
            <a:off x="3907936" y="6273225"/>
            <a:ext cx="3965002" cy="461665"/>
          </a:xfrm>
          <a:prstGeom prst="rect">
            <a:avLst/>
          </a:prstGeom>
          <a:noFill/>
        </p:spPr>
        <p:txBody>
          <a:bodyPr wrap="square" rtlCol="0">
            <a:spAutoFit/>
          </a:bodyPr>
          <a:lstStyle/>
          <a:p>
            <a:pPr algn="ctr"/>
            <a:r>
              <a:rPr lang="en-US" sz="2400" b="1" dirty="0"/>
              <a:t>Blessings and Shalom</a:t>
            </a:r>
          </a:p>
        </p:txBody>
      </p:sp>
    </p:spTree>
    <p:extLst>
      <p:ext uri="{BB962C8B-B14F-4D97-AF65-F5344CB8AC3E}">
        <p14:creationId xmlns:p14="http://schemas.microsoft.com/office/powerpoint/2010/main" val="14694237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C1DA2-97A1-9B4A-8CD7-A2C70926DE22}"/>
              </a:ext>
            </a:extLst>
          </p:cNvPr>
          <p:cNvSpPr>
            <a:spLocks noGrp="1"/>
          </p:cNvSpPr>
          <p:nvPr>
            <p:ph type="title"/>
          </p:nvPr>
        </p:nvSpPr>
        <p:spPr>
          <a:xfrm>
            <a:off x="838200" y="198783"/>
            <a:ext cx="10515600" cy="954157"/>
          </a:xfrm>
          <a:solidFill>
            <a:schemeClr val="tx1"/>
          </a:solidFill>
        </p:spPr>
        <p:txBody>
          <a:bodyPr/>
          <a:lstStyle/>
          <a:p>
            <a:pPr algn="ctr"/>
            <a:r>
              <a:rPr lang="en-US" dirty="0">
                <a:solidFill>
                  <a:schemeClr val="bg1"/>
                </a:solidFill>
              </a:rPr>
              <a:t>Parashah </a:t>
            </a:r>
            <a:r>
              <a:rPr lang="en-US" dirty="0" err="1">
                <a:solidFill>
                  <a:schemeClr val="bg1"/>
                </a:solidFill>
              </a:rPr>
              <a:t>Shelach</a:t>
            </a:r>
            <a:r>
              <a:rPr lang="en-US" dirty="0">
                <a:solidFill>
                  <a:schemeClr val="bg1"/>
                </a:solidFill>
              </a:rPr>
              <a:t> Aliyah or Reading</a:t>
            </a:r>
          </a:p>
        </p:txBody>
      </p:sp>
      <p:sp>
        <p:nvSpPr>
          <p:cNvPr id="3" name="Content Placeholder 2">
            <a:extLst>
              <a:ext uri="{FF2B5EF4-FFF2-40B4-BE49-F238E27FC236}">
                <a16:creationId xmlns:a16="http://schemas.microsoft.com/office/drawing/2014/main" id="{9988F3B2-2904-0D40-97CF-0C004B4DFCED}"/>
              </a:ext>
            </a:extLst>
          </p:cNvPr>
          <p:cNvSpPr>
            <a:spLocks noGrp="1"/>
          </p:cNvSpPr>
          <p:nvPr>
            <p:ph idx="1"/>
          </p:nvPr>
        </p:nvSpPr>
        <p:spPr>
          <a:xfrm>
            <a:off x="170121" y="1046922"/>
            <a:ext cx="11780874" cy="5473148"/>
          </a:xfrm>
        </p:spPr>
        <p:txBody>
          <a:bodyPr>
            <a:normAutofit fontScale="92500" lnSpcReduction="10000"/>
          </a:bodyPr>
          <a:lstStyle/>
          <a:p>
            <a:pPr marL="0" indent="0" algn="ctr">
              <a:buNone/>
            </a:pPr>
            <a:r>
              <a:rPr lang="he-IL" sz="4000" dirty="0">
                <a:solidFill>
                  <a:schemeClr val="bg1"/>
                </a:solidFill>
              </a:rPr>
              <a:t>שְׁלַח‎‎‎</a:t>
            </a:r>
            <a:r>
              <a:rPr lang="en-US" sz="4000" dirty="0">
                <a:solidFill>
                  <a:schemeClr val="bg1"/>
                </a:solidFill>
              </a:rPr>
              <a:t> – Send out</a:t>
            </a:r>
          </a:p>
          <a:p>
            <a:pPr marL="0" indent="0" algn="ctr">
              <a:buNone/>
            </a:pPr>
            <a:r>
              <a:rPr lang="en-US" sz="4000" dirty="0">
                <a:solidFill>
                  <a:schemeClr val="bg1"/>
                </a:solidFill>
              </a:rPr>
              <a:t>Numbers 13:1 – 15:41</a:t>
            </a:r>
          </a:p>
          <a:p>
            <a:r>
              <a:rPr lang="en-US" sz="4000" dirty="0">
                <a:solidFill>
                  <a:schemeClr val="bg1"/>
                </a:solidFill>
              </a:rPr>
              <a:t>1</a:t>
            </a:r>
            <a:r>
              <a:rPr lang="en-US" sz="4000" baseline="30000" dirty="0">
                <a:solidFill>
                  <a:schemeClr val="bg1"/>
                </a:solidFill>
              </a:rPr>
              <a:t>st	</a:t>
            </a:r>
            <a:r>
              <a:rPr lang="en-US" sz="4000" dirty="0">
                <a:solidFill>
                  <a:schemeClr val="bg1"/>
                </a:solidFill>
              </a:rPr>
              <a:t>Day	Numbers 13:1 – 20			</a:t>
            </a:r>
            <a:r>
              <a:rPr lang="en-US" sz="4000" u="sng" dirty="0">
                <a:solidFill>
                  <a:schemeClr val="bg1"/>
                </a:solidFill>
              </a:rPr>
              <a:t>Haftarah</a:t>
            </a:r>
          </a:p>
          <a:p>
            <a:r>
              <a:rPr lang="en-US" sz="4000" dirty="0">
                <a:solidFill>
                  <a:schemeClr val="bg1"/>
                </a:solidFill>
              </a:rPr>
              <a:t>2</a:t>
            </a:r>
            <a:r>
              <a:rPr lang="en-US" sz="4000" baseline="30000" dirty="0">
                <a:solidFill>
                  <a:schemeClr val="bg1"/>
                </a:solidFill>
              </a:rPr>
              <a:t>nd	</a:t>
            </a:r>
            <a:r>
              <a:rPr lang="en-US" sz="4000" dirty="0">
                <a:solidFill>
                  <a:schemeClr val="bg1"/>
                </a:solidFill>
              </a:rPr>
              <a:t>Day	Numbers 13:21 – 14:7		Joshua 2:1 – 24</a:t>
            </a:r>
          </a:p>
          <a:p>
            <a:r>
              <a:rPr lang="en-US" sz="4000" dirty="0">
                <a:solidFill>
                  <a:schemeClr val="bg1"/>
                </a:solidFill>
              </a:rPr>
              <a:t>3</a:t>
            </a:r>
            <a:r>
              <a:rPr lang="en-US" sz="4000" baseline="30000" dirty="0">
                <a:solidFill>
                  <a:schemeClr val="bg1"/>
                </a:solidFill>
              </a:rPr>
              <a:t>rd</a:t>
            </a:r>
            <a:r>
              <a:rPr lang="en-US" sz="4000" dirty="0">
                <a:solidFill>
                  <a:schemeClr val="bg1"/>
                </a:solidFill>
              </a:rPr>
              <a:t>	Day	Numbers 14:8 – 25</a:t>
            </a:r>
          </a:p>
          <a:p>
            <a:r>
              <a:rPr lang="en-US" sz="4000" dirty="0">
                <a:solidFill>
                  <a:schemeClr val="bg1"/>
                </a:solidFill>
              </a:rPr>
              <a:t>4</a:t>
            </a:r>
            <a:r>
              <a:rPr lang="en-US" sz="4000" baseline="30000" dirty="0">
                <a:solidFill>
                  <a:schemeClr val="bg1"/>
                </a:solidFill>
              </a:rPr>
              <a:t>th</a:t>
            </a:r>
            <a:r>
              <a:rPr lang="en-US" sz="4000" dirty="0">
                <a:solidFill>
                  <a:schemeClr val="bg1"/>
                </a:solidFill>
              </a:rPr>
              <a:t>	Day	Numbers 14:26 – 15:7</a:t>
            </a:r>
          </a:p>
          <a:p>
            <a:r>
              <a:rPr lang="en-US" sz="4000" dirty="0">
                <a:solidFill>
                  <a:schemeClr val="bg1"/>
                </a:solidFill>
              </a:rPr>
              <a:t>5</a:t>
            </a:r>
            <a:r>
              <a:rPr lang="en-US" sz="4000" baseline="30000" dirty="0">
                <a:solidFill>
                  <a:schemeClr val="bg1"/>
                </a:solidFill>
              </a:rPr>
              <a:t>th</a:t>
            </a:r>
            <a:r>
              <a:rPr lang="en-US" sz="4000" dirty="0">
                <a:solidFill>
                  <a:schemeClr val="bg1"/>
                </a:solidFill>
              </a:rPr>
              <a:t>	Day	Numbers 15:8 – 16			</a:t>
            </a:r>
            <a:r>
              <a:rPr lang="en-US" sz="4000" u="sng" dirty="0">
                <a:solidFill>
                  <a:schemeClr val="bg1"/>
                </a:solidFill>
              </a:rPr>
              <a:t>Gospels</a:t>
            </a:r>
          </a:p>
          <a:p>
            <a:r>
              <a:rPr lang="en-US" sz="4000" dirty="0">
                <a:solidFill>
                  <a:schemeClr val="bg1"/>
                </a:solidFill>
              </a:rPr>
              <a:t>6</a:t>
            </a:r>
            <a:r>
              <a:rPr lang="en-US" sz="4000" baseline="30000" dirty="0">
                <a:solidFill>
                  <a:schemeClr val="bg1"/>
                </a:solidFill>
              </a:rPr>
              <a:t>th</a:t>
            </a:r>
            <a:r>
              <a:rPr lang="en-US" sz="4000" dirty="0">
                <a:solidFill>
                  <a:schemeClr val="bg1"/>
                </a:solidFill>
              </a:rPr>
              <a:t>	Day	Numbers 15:17 – 26		Matthew 10:1 – 14</a:t>
            </a:r>
          </a:p>
          <a:p>
            <a:r>
              <a:rPr lang="en-US" sz="4000" dirty="0">
                <a:solidFill>
                  <a:schemeClr val="bg1"/>
                </a:solidFill>
              </a:rPr>
              <a:t>7</a:t>
            </a:r>
            <a:r>
              <a:rPr lang="en-US" sz="4000" baseline="30000" dirty="0">
                <a:solidFill>
                  <a:schemeClr val="bg1"/>
                </a:solidFill>
              </a:rPr>
              <a:t>th</a:t>
            </a:r>
            <a:r>
              <a:rPr lang="en-US" sz="4000" dirty="0">
                <a:solidFill>
                  <a:schemeClr val="bg1"/>
                </a:solidFill>
              </a:rPr>
              <a:t>	Day	Numbers 15:27 – 41</a:t>
            </a:r>
          </a:p>
        </p:txBody>
      </p:sp>
    </p:spTree>
    <p:extLst>
      <p:ext uri="{BB962C8B-B14F-4D97-AF65-F5344CB8AC3E}">
        <p14:creationId xmlns:p14="http://schemas.microsoft.com/office/powerpoint/2010/main" val="2892504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ree&#10;&#10;Description automatically generated">
            <a:extLst>
              <a:ext uri="{FF2B5EF4-FFF2-40B4-BE49-F238E27FC236}">
                <a16:creationId xmlns:a16="http://schemas.microsoft.com/office/drawing/2014/main" id="{6E0B6F18-243A-234C-8E04-BF8AF4D185B0}"/>
              </a:ext>
            </a:extLst>
          </p:cNvPr>
          <p:cNvPicPr>
            <a:picLocks noChangeAspect="1"/>
          </p:cNvPicPr>
          <p:nvPr/>
        </p:nvPicPr>
        <p:blipFill>
          <a:blip r:embed="rId2"/>
          <a:stretch>
            <a:fillRect/>
          </a:stretch>
        </p:blipFill>
        <p:spPr>
          <a:xfrm>
            <a:off x="3318687" y="190941"/>
            <a:ext cx="5146740" cy="6455664"/>
          </a:xfrm>
          <a:prstGeom prst="rect">
            <a:avLst/>
          </a:prstGeom>
        </p:spPr>
      </p:pic>
      <p:sp>
        <p:nvSpPr>
          <p:cNvPr id="4" name="TextBox 3">
            <a:extLst>
              <a:ext uri="{FF2B5EF4-FFF2-40B4-BE49-F238E27FC236}">
                <a16:creationId xmlns:a16="http://schemas.microsoft.com/office/drawing/2014/main" id="{045EA770-A51A-798B-A65A-CE53C3A12B3F}"/>
              </a:ext>
            </a:extLst>
          </p:cNvPr>
          <p:cNvSpPr txBox="1"/>
          <p:nvPr/>
        </p:nvSpPr>
        <p:spPr>
          <a:xfrm>
            <a:off x="3907936" y="6273225"/>
            <a:ext cx="3965002" cy="461665"/>
          </a:xfrm>
          <a:prstGeom prst="rect">
            <a:avLst/>
          </a:prstGeom>
          <a:noFill/>
        </p:spPr>
        <p:txBody>
          <a:bodyPr wrap="square" rtlCol="0">
            <a:spAutoFit/>
          </a:bodyPr>
          <a:lstStyle/>
          <a:p>
            <a:pPr algn="ctr"/>
            <a:r>
              <a:rPr lang="en-US" sz="2400" b="1" dirty="0"/>
              <a:t>Blessings and Shalom</a:t>
            </a:r>
          </a:p>
        </p:txBody>
      </p:sp>
    </p:spTree>
    <p:extLst>
      <p:ext uri="{BB962C8B-B14F-4D97-AF65-F5344CB8AC3E}">
        <p14:creationId xmlns:p14="http://schemas.microsoft.com/office/powerpoint/2010/main" val="2825277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normAutofit fontScale="90000"/>
          </a:bodyPr>
          <a:lstStyle/>
          <a:p>
            <a:pPr algn="ctr"/>
            <a:r>
              <a:rPr lang="en-US" dirty="0">
                <a:solidFill>
                  <a:schemeClr val="bg1"/>
                </a:solidFill>
              </a:rPr>
              <a:t>Numbers 11:30 - 32</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lnSpcReduction="10000"/>
          </a:bodyPr>
          <a:lstStyle/>
          <a:p>
            <a:pPr marL="0" indent="0">
              <a:buNone/>
            </a:pPr>
            <a:r>
              <a:rPr lang="en-US" sz="3600" dirty="0">
                <a:solidFill>
                  <a:schemeClr val="bg1"/>
                </a:solidFill>
              </a:rPr>
              <a:t>30 Then Moses and the elders of Israel returned to the camp.</a:t>
            </a:r>
          </a:p>
          <a:p>
            <a:pPr marL="0" indent="0">
              <a:buNone/>
            </a:pPr>
            <a:endParaRPr lang="en-US" sz="3600" dirty="0">
              <a:solidFill>
                <a:schemeClr val="bg1"/>
              </a:solidFill>
            </a:endParaRPr>
          </a:p>
          <a:p>
            <a:pPr marL="0" indent="0">
              <a:buNone/>
            </a:pPr>
            <a:r>
              <a:rPr lang="en-US" sz="3600" dirty="0">
                <a:solidFill>
                  <a:schemeClr val="bg1"/>
                </a:solidFill>
              </a:rPr>
              <a:t>31 Now a wind went out from Yah and drove quails from the sea. He brought them into the camp to about a day’s journey in any direction, about two cubits above the ground all around the camp. </a:t>
            </a:r>
          </a:p>
          <a:p>
            <a:pPr marL="0" indent="0">
              <a:buNone/>
            </a:pPr>
            <a:endParaRPr lang="en-US" sz="3600" dirty="0">
              <a:solidFill>
                <a:schemeClr val="bg1"/>
              </a:solidFill>
            </a:endParaRPr>
          </a:p>
          <a:p>
            <a:pPr marL="0" indent="0">
              <a:buNone/>
            </a:pPr>
            <a:r>
              <a:rPr lang="en-US" sz="3600" dirty="0">
                <a:solidFill>
                  <a:schemeClr val="bg1"/>
                </a:solidFill>
              </a:rPr>
              <a:t>32 The people went out all that night and all the following day and collected quail. No one gathered less than ten </a:t>
            </a:r>
            <a:r>
              <a:rPr lang="en-US" sz="3600" dirty="0" err="1">
                <a:solidFill>
                  <a:schemeClr val="bg1"/>
                </a:solidFill>
              </a:rPr>
              <a:t>omers</a:t>
            </a:r>
            <a:r>
              <a:rPr lang="en-US" sz="3600" dirty="0">
                <a:solidFill>
                  <a:schemeClr val="bg1"/>
                </a:solidFill>
              </a:rPr>
              <a:t>. They spread them out all around the camp.</a:t>
            </a:r>
          </a:p>
        </p:txBody>
      </p:sp>
    </p:spTree>
    <p:extLst>
      <p:ext uri="{BB962C8B-B14F-4D97-AF65-F5344CB8AC3E}">
        <p14:creationId xmlns:p14="http://schemas.microsoft.com/office/powerpoint/2010/main" val="825671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Numbers 11:33 - 35</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33 Yet while the meat was between their teeth, before it was swallowed, </a:t>
            </a:r>
            <a:r>
              <a:rPr lang="en-US" sz="3600" dirty="0" err="1">
                <a:solidFill>
                  <a:schemeClr val="bg1"/>
                </a:solidFill>
              </a:rPr>
              <a:t>Yah’s</a:t>
            </a:r>
            <a:r>
              <a:rPr lang="en-US" sz="3600" dirty="0">
                <a:solidFill>
                  <a:schemeClr val="bg1"/>
                </a:solidFill>
              </a:rPr>
              <a:t> anger burned against the people. So Yah struck the people with a severe plague. </a:t>
            </a:r>
          </a:p>
          <a:p>
            <a:pPr marL="0" indent="0">
              <a:buNone/>
            </a:pPr>
            <a:endParaRPr lang="en-US" sz="3600" dirty="0">
              <a:solidFill>
                <a:schemeClr val="bg1"/>
              </a:solidFill>
            </a:endParaRPr>
          </a:p>
          <a:p>
            <a:pPr marL="0" indent="0">
              <a:buNone/>
            </a:pPr>
            <a:r>
              <a:rPr lang="en-US" sz="3600" dirty="0">
                <a:solidFill>
                  <a:schemeClr val="bg1"/>
                </a:solidFill>
              </a:rPr>
              <a:t>34 For that reason the name of that place was called </a:t>
            </a:r>
            <a:r>
              <a:rPr lang="en-US" sz="3600" dirty="0" err="1">
                <a:solidFill>
                  <a:schemeClr val="bg1"/>
                </a:solidFill>
              </a:rPr>
              <a:t>Kibroth-hattaavah</a:t>
            </a:r>
            <a:r>
              <a:rPr lang="en-US" sz="3600" dirty="0">
                <a:solidFill>
                  <a:schemeClr val="bg1"/>
                </a:solidFill>
              </a:rPr>
              <a:t>, because they buried the people who were craving.</a:t>
            </a:r>
          </a:p>
          <a:p>
            <a:pPr marL="0" indent="0">
              <a:buNone/>
            </a:pPr>
            <a:endParaRPr lang="en-US" sz="3600" dirty="0">
              <a:solidFill>
                <a:schemeClr val="bg1"/>
              </a:solidFill>
            </a:endParaRPr>
          </a:p>
          <a:p>
            <a:pPr marL="0" indent="0">
              <a:buNone/>
            </a:pPr>
            <a:r>
              <a:rPr lang="en-US" sz="3600" dirty="0">
                <a:solidFill>
                  <a:schemeClr val="bg1"/>
                </a:solidFill>
              </a:rPr>
              <a:t>35 From </a:t>
            </a:r>
            <a:r>
              <a:rPr lang="en-US" sz="3600" dirty="0" err="1">
                <a:solidFill>
                  <a:schemeClr val="bg1"/>
                </a:solidFill>
              </a:rPr>
              <a:t>Kibroth-hattaavah</a:t>
            </a:r>
            <a:r>
              <a:rPr lang="en-US" sz="3600" dirty="0">
                <a:solidFill>
                  <a:schemeClr val="bg1"/>
                </a:solidFill>
              </a:rPr>
              <a:t> the people journeyed to </a:t>
            </a:r>
            <a:r>
              <a:rPr lang="en-US" sz="3600" dirty="0" err="1">
                <a:solidFill>
                  <a:schemeClr val="bg1"/>
                </a:solidFill>
              </a:rPr>
              <a:t>Hazeroth</a:t>
            </a:r>
            <a:r>
              <a:rPr lang="en-US" sz="3600" dirty="0">
                <a:solidFill>
                  <a:schemeClr val="bg1"/>
                </a:solidFill>
              </a:rPr>
              <a:t> and stayed in </a:t>
            </a:r>
            <a:r>
              <a:rPr lang="en-US" sz="3600" dirty="0" err="1">
                <a:solidFill>
                  <a:schemeClr val="bg1"/>
                </a:solidFill>
              </a:rPr>
              <a:t>Hazeroth</a:t>
            </a:r>
            <a:r>
              <a:rPr lang="en-US" sz="3600" dirty="0">
                <a:solidFill>
                  <a:schemeClr val="bg1"/>
                </a:solidFill>
              </a:rPr>
              <a:t>.</a:t>
            </a:r>
          </a:p>
        </p:txBody>
      </p:sp>
    </p:spTree>
    <p:extLst>
      <p:ext uri="{BB962C8B-B14F-4D97-AF65-F5344CB8AC3E}">
        <p14:creationId xmlns:p14="http://schemas.microsoft.com/office/powerpoint/2010/main" val="1246531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Numbers 12:1 - 3</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lnSpcReduction="10000"/>
          </a:bodyPr>
          <a:lstStyle/>
          <a:p>
            <a:pPr marL="0" indent="0">
              <a:buNone/>
            </a:pPr>
            <a:r>
              <a:rPr lang="en-US" sz="3600" dirty="0">
                <a:solidFill>
                  <a:schemeClr val="bg1"/>
                </a:solidFill>
              </a:rPr>
              <a:t>1 Then Miriam and Aaron spoke against Moses on account of the Cushite woman he married, because he had married a Cushite woman. </a:t>
            </a:r>
          </a:p>
          <a:p>
            <a:pPr marL="0" indent="0">
              <a:buNone/>
            </a:pPr>
            <a:endParaRPr lang="en-US" sz="3600" dirty="0">
              <a:solidFill>
                <a:schemeClr val="bg1"/>
              </a:solidFill>
            </a:endParaRPr>
          </a:p>
          <a:p>
            <a:pPr marL="0" indent="0">
              <a:buNone/>
            </a:pPr>
            <a:r>
              <a:rPr lang="en-US" sz="3600" dirty="0">
                <a:solidFill>
                  <a:schemeClr val="bg1"/>
                </a:solidFill>
              </a:rPr>
              <a:t>2 They asked, “Has Adonai spoken only through Moses? Hasn’t He also spoken through us?”</a:t>
            </a:r>
          </a:p>
          <a:p>
            <a:pPr marL="0" indent="0">
              <a:buNone/>
            </a:pPr>
            <a:r>
              <a:rPr lang="en-US" sz="3600" dirty="0">
                <a:solidFill>
                  <a:schemeClr val="bg1"/>
                </a:solidFill>
              </a:rPr>
              <a:t>YHVH heard it.</a:t>
            </a:r>
          </a:p>
          <a:p>
            <a:pPr marL="0" indent="0">
              <a:buNone/>
            </a:pPr>
            <a:endParaRPr lang="en-US" sz="3600" dirty="0">
              <a:solidFill>
                <a:schemeClr val="bg1"/>
              </a:solidFill>
            </a:endParaRPr>
          </a:p>
          <a:p>
            <a:pPr marL="0" indent="0">
              <a:buNone/>
            </a:pPr>
            <a:r>
              <a:rPr lang="en-US" sz="3600" dirty="0">
                <a:solidFill>
                  <a:schemeClr val="bg1"/>
                </a:solidFill>
              </a:rPr>
              <a:t>3 Now the man Moses was very humble, more so than anyone on the face of the earth.</a:t>
            </a:r>
          </a:p>
        </p:txBody>
      </p:sp>
    </p:spTree>
    <p:extLst>
      <p:ext uri="{BB962C8B-B14F-4D97-AF65-F5344CB8AC3E}">
        <p14:creationId xmlns:p14="http://schemas.microsoft.com/office/powerpoint/2010/main" val="1594696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Numbers 12:4 - 6</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4 Immediately, Yah said to Moses, Aaron and Miriam, “The three of you, come out to the Tent of Meeting.” So the three came out. </a:t>
            </a:r>
          </a:p>
          <a:p>
            <a:pPr marL="0" indent="0">
              <a:buNone/>
            </a:pPr>
            <a:endParaRPr lang="en-US" sz="3600" dirty="0">
              <a:solidFill>
                <a:schemeClr val="bg1"/>
              </a:solidFill>
            </a:endParaRPr>
          </a:p>
          <a:p>
            <a:pPr marL="0" indent="0">
              <a:buNone/>
            </a:pPr>
            <a:r>
              <a:rPr lang="en-US" sz="3600" dirty="0">
                <a:solidFill>
                  <a:schemeClr val="bg1"/>
                </a:solidFill>
              </a:rPr>
              <a:t>5 Yah descended in a column of cloud, stood at the entrance of the Tent of Meeting, and called to Aaron and Miriam. The two of them stepped forward.</a:t>
            </a:r>
          </a:p>
          <a:p>
            <a:pPr marL="0" indent="0">
              <a:buNone/>
            </a:pPr>
            <a:endParaRPr lang="en-US" sz="3600" dirty="0">
              <a:solidFill>
                <a:schemeClr val="bg1"/>
              </a:solidFill>
            </a:endParaRPr>
          </a:p>
          <a:p>
            <a:pPr marL="0" indent="0">
              <a:buNone/>
            </a:pPr>
            <a:r>
              <a:rPr lang="en-US" sz="3600" dirty="0">
                <a:solidFill>
                  <a:schemeClr val="bg1"/>
                </a:solidFill>
              </a:rPr>
              <a:t>6 “Hear now My words!” He said. “When there is a prophet of Yah, I reveal Myself in a vision, I speak to him in a dream.</a:t>
            </a:r>
          </a:p>
        </p:txBody>
      </p:sp>
    </p:spTree>
    <p:extLst>
      <p:ext uri="{BB962C8B-B14F-4D97-AF65-F5344CB8AC3E}">
        <p14:creationId xmlns:p14="http://schemas.microsoft.com/office/powerpoint/2010/main" val="3489654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1427-13CA-AF4B-AC78-B727062638C9}"/>
              </a:ext>
            </a:extLst>
          </p:cNvPr>
          <p:cNvSpPr>
            <a:spLocks noGrp="1"/>
          </p:cNvSpPr>
          <p:nvPr>
            <p:ph type="title"/>
          </p:nvPr>
        </p:nvSpPr>
        <p:spPr>
          <a:xfrm>
            <a:off x="838200" y="365126"/>
            <a:ext cx="10515600" cy="748058"/>
          </a:xfrm>
        </p:spPr>
        <p:txBody>
          <a:bodyPr/>
          <a:lstStyle/>
          <a:p>
            <a:pPr algn="ctr"/>
            <a:r>
              <a:rPr lang="en-US" dirty="0">
                <a:solidFill>
                  <a:schemeClr val="bg1"/>
                </a:solidFill>
              </a:rPr>
              <a:t>Numbers 7 - 9</a:t>
            </a:r>
          </a:p>
        </p:txBody>
      </p:sp>
      <p:sp>
        <p:nvSpPr>
          <p:cNvPr id="3" name="Content Placeholder 2">
            <a:extLst>
              <a:ext uri="{FF2B5EF4-FFF2-40B4-BE49-F238E27FC236}">
                <a16:creationId xmlns:a16="http://schemas.microsoft.com/office/drawing/2014/main" id="{26D01E23-EB84-AA46-9553-472DED773DDF}"/>
              </a:ext>
            </a:extLst>
          </p:cNvPr>
          <p:cNvSpPr>
            <a:spLocks noGrp="1"/>
          </p:cNvSpPr>
          <p:nvPr>
            <p:ph idx="1"/>
          </p:nvPr>
        </p:nvSpPr>
        <p:spPr>
          <a:xfrm>
            <a:off x="371061" y="1113184"/>
            <a:ext cx="11476382" cy="5565912"/>
          </a:xfrm>
        </p:spPr>
        <p:txBody>
          <a:bodyPr>
            <a:normAutofit/>
          </a:bodyPr>
          <a:lstStyle/>
          <a:p>
            <a:pPr marL="0" indent="0">
              <a:buNone/>
            </a:pPr>
            <a:r>
              <a:rPr lang="en-US" sz="3600" dirty="0">
                <a:solidFill>
                  <a:schemeClr val="bg1"/>
                </a:solidFill>
              </a:rPr>
              <a:t> 7 Not so with My servant Moses. In all My house, he is faithful. </a:t>
            </a:r>
          </a:p>
          <a:p>
            <a:pPr marL="0" indent="0">
              <a:buNone/>
            </a:pPr>
            <a:endParaRPr lang="en-US" sz="3600" dirty="0">
              <a:solidFill>
                <a:schemeClr val="bg1"/>
              </a:solidFill>
            </a:endParaRPr>
          </a:p>
          <a:p>
            <a:pPr marL="0" indent="0">
              <a:buNone/>
            </a:pPr>
            <a:r>
              <a:rPr lang="en-US" sz="3600" dirty="0">
                <a:solidFill>
                  <a:schemeClr val="bg1"/>
                </a:solidFill>
              </a:rPr>
              <a:t>8 I speak with him face to face, plainly and not in riddles. He even looks at the form of Yah! Why then were you not afraid to speak against My servant Moses?”</a:t>
            </a:r>
          </a:p>
          <a:p>
            <a:pPr marL="0" indent="0">
              <a:buNone/>
            </a:pPr>
            <a:endParaRPr lang="en-US" sz="3600" dirty="0">
              <a:solidFill>
                <a:schemeClr val="bg1"/>
              </a:solidFill>
            </a:endParaRPr>
          </a:p>
          <a:p>
            <a:pPr marL="0" indent="0">
              <a:buNone/>
            </a:pPr>
            <a:r>
              <a:rPr lang="en-US" sz="3600" dirty="0">
                <a:solidFill>
                  <a:schemeClr val="bg1"/>
                </a:solidFill>
              </a:rPr>
              <a:t>9 </a:t>
            </a:r>
            <a:r>
              <a:rPr lang="en-US" sz="3600" dirty="0" err="1">
                <a:solidFill>
                  <a:schemeClr val="bg1"/>
                </a:solidFill>
              </a:rPr>
              <a:t>Yah’s</a:t>
            </a:r>
            <a:r>
              <a:rPr lang="en-US" sz="3600" dirty="0">
                <a:solidFill>
                  <a:schemeClr val="bg1"/>
                </a:solidFill>
              </a:rPr>
              <a:t>  anger burned against them, and He left them. </a:t>
            </a:r>
          </a:p>
        </p:txBody>
      </p:sp>
    </p:spTree>
    <p:extLst>
      <p:ext uri="{BB962C8B-B14F-4D97-AF65-F5344CB8AC3E}">
        <p14:creationId xmlns:p14="http://schemas.microsoft.com/office/powerpoint/2010/main" val="2711577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563C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29991</TotalTime>
  <Words>2798</Words>
  <Application>Microsoft Office PowerPoint</Application>
  <PresentationFormat>Widescreen</PresentationFormat>
  <Paragraphs>255</Paragraphs>
  <Slides>42</Slides>
  <Notes>37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42</vt:i4>
      </vt:variant>
    </vt:vector>
  </HeadingPairs>
  <TitlesOfParts>
    <vt:vector size="47" baseType="lpstr">
      <vt:lpstr>Arial</vt:lpstr>
      <vt:lpstr>Calibri</vt:lpstr>
      <vt:lpstr>Calibri Light</vt:lpstr>
      <vt:lpstr>Office Theme</vt:lpstr>
      <vt:lpstr>1_Office Theme</vt:lpstr>
      <vt:lpstr>THE BEREKHU</vt:lpstr>
      <vt:lpstr>‎‎בְּהַעֲלֹתְךָ‎ Beha-alotecha Hebrew for “When you step up”</vt:lpstr>
      <vt:lpstr>Blessing The Reading Of The Torah</vt:lpstr>
      <vt:lpstr>Blessing over the reader of Torah   May He who blessed our fathers, Abraham, Isaac and Jacob bless Daniel and Milo Garren because they have come up for the honor of Yah, for the honor of the Torah and for the honor of the Shabbat. In this merit may the Holy One, Blessed be He, protect and deliver Daniel and Milo from all trouble and distress, from all affliction and illness, and may He send blessing and success to all their endeavors, together with all Israel and all his brethren;  and the congregation says,   In Yeshua’s Name  Amen. </vt:lpstr>
      <vt:lpstr>Numbers 11:30 - 32 </vt:lpstr>
      <vt:lpstr>Numbers 11:33 - 35</vt:lpstr>
      <vt:lpstr>Numbers 12:1 - 3</vt:lpstr>
      <vt:lpstr>Numbers 12:4 - 6</vt:lpstr>
      <vt:lpstr>Numbers 7 - 9</vt:lpstr>
      <vt:lpstr>Numbers 12:10 - 12</vt:lpstr>
      <vt:lpstr>Numbers 12:13 - 16 </vt:lpstr>
      <vt:lpstr>PowerPoint Presentation</vt:lpstr>
      <vt:lpstr>Beha’alotecha</vt:lpstr>
      <vt:lpstr>PowerPoint Presentation</vt:lpstr>
      <vt:lpstr>The One Who Cleanses</vt:lpstr>
      <vt:lpstr>Draw Near In Judgment</vt:lpstr>
      <vt:lpstr>Paul Writes To Titus </vt:lpstr>
      <vt:lpstr>Titus 1:1 - 3</vt:lpstr>
      <vt:lpstr>Titus 1:5 - 7</vt:lpstr>
      <vt:lpstr>Titus 1:8 - 11</vt:lpstr>
      <vt:lpstr>Romans 16:16 - 18</vt:lpstr>
      <vt:lpstr>Titus 1:12 - 16</vt:lpstr>
      <vt:lpstr>Titus 2:1 - 5</vt:lpstr>
      <vt:lpstr>Titus 2:6 - 7</vt:lpstr>
      <vt:lpstr>Titus 2:11 - 15 </vt:lpstr>
      <vt:lpstr>Titus 3:1 - 3 </vt:lpstr>
      <vt:lpstr>Titus  3:4 - 6</vt:lpstr>
      <vt:lpstr>Titus 3:7 - 9</vt:lpstr>
      <vt:lpstr>Titus 3:10 - 11</vt:lpstr>
      <vt:lpstr>Titus 3:12 - 15</vt:lpstr>
      <vt:lpstr>Galatians 5:22 - 25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Parashah Shelach Aliyah or Reading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Edwin Eric Waters</dc:creator>
  <cp:lastModifiedBy>Bari Allen</cp:lastModifiedBy>
  <cp:revision>170</cp:revision>
  <dcterms:created xsi:type="dcterms:W3CDTF">2020-09-19T22:49:03Z</dcterms:created>
  <dcterms:modified xsi:type="dcterms:W3CDTF">2024-06-22T23:05:48Z</dcterms:modified>
</cp:coreProperties>
</file>